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handoutMasterIdLst>
    <p:handoutMasterId r:id="rId50"/>
  </p:handoutMasterIdLst>
  <p:sldIdLst>
    <p:sldId id="294" r:id="rId2"/>
    <p:sldId id="334" r:id="rId3"/>
    <p:sldId id="335" r:id="rId4"/>
    <p:sldId id="336"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67" r:id="rId28"/>
    <p:sldId id="368" r:id="rId29"/>
    <p:sldId id="359" r:id="rId30"/>
    <p:sldId id="360" r:id="rId31"/>
    <p:sldId id="361" r:id="rId32"/>
    <p:sldId id="362" r:id="rId33"/>
    <p:sldId id="363" r:id="rId34"/>
    <p:sldId id="364" r:id="rId35"/>
    <p:sldId id="365" r:id="rId36"/>
    <p:sldId id="369" r:id="rId37"/>
    <p:sldId id="370" r:id="rId38"/>
    <p:sldId id="371" r:id="rId39"/>
    <p:sldId id="372" r:id="rId40"/>
    <p:sldId id="373" r:id="rId41"/>
    <p:sldId id="374" r:id="rId42"/>
    <p:sldId id="375" r:id="rId43"/>
    <p:sldId id="376" r:id="rId44"/>
    <p:sldId id="377" r:id="rId45"/>
    <p:sldId id="378" r:id="rId46"/>
    <p:sldId id="380" r:id="rId47"/>
    <p:sldId id="297" r:id="rId48"/>
  </p:sldIdLst>
  <p:sldSz cx="9144000" cy="6858000" type="screen4x3"/>
  <p:notesSz cx="6858000" cy="9144000"/>
  <p:embeddedFontLst>
    <p:embeddedFont>
      <p:font typeface="굴림체" panose="020B0609000101010101" pitchFamily="49" charset="-127"/>
      <p:regular r:id="rId51"/>
    </p:embeddedFont>
    <p:embeddedFont>
      <p:font typeface="Cambria Math" panose="02040503050406030204" pitchFamily="18" charset="0"/>
      <p:regular r:id="rId52"/>
    </p:embeddedFont>
    <p:embeddedFont>
      <p:font typeface="Lucida Handwriting" panose="03010101010101010101" pitchFamily="66" charset="0"/>
      <p:regular r:id="rId53"/>
    </p:embeddedFont>
    <p:embeddedFont>
      <p:font typeface="Malgun Gothic" panose="020B0503020000020004" pitchFamily="34" charset="-127"/>
      <p:regular r:id="rId54"/>
      <p:bold r:id="rId5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67" d="100"/>
          <a:sy n="67" d="100"/>
        </p:scale>
        <p:origin x="105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2025-02-19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2025-02-19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2025-02-19</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2025-02-19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Dikdörtgen 5">
            <a:extLst>
              <a:ext uri="{FF2B5EF4-FFF2-40B4-BE49-F238E27FC236}">
                <a16:creationId xmlns:a16="http://schemas.microsoft.com/office/drawing/2014/main" id="{06EB862C-96AF-4F50-CA06-EC88592A85B7}"/>
              </a:ext>
            </a:extLst>
          </p:cNvPr>
          <p:cNvSpPr/>
          <p:nvPr userDrawn="1"/>
        </p:nvSpPr>
        <p:spPr>
          <a:xfrm>
            <a:off x="4716016" y="5157192"/>
            <a:ext cx="4320480" cy="1700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2025-02-19</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2025-02-19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2025-02-19</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47656" y="5977005"/>
            <a:ext cx="1487908"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2025-02-19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2025-02-19</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80" y="4149080"/>
            <a:ext cx="2995450" cy="16367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dirty="0">
                <a:solidFill>
                  <a:srgbClr val="5E4722"/>
                </a:solidFill>
                <a:latin typeface="+mj-lt"/>
                <a:ea typeface="맑은 고딕" pitchFamily="50" charset="-127"/>
              </a:rPr>
              <a:t>DP Matematiksel görünümü</a:t>
            </a:r>
          </a:p>
          <a:p>
            <a:pPr marR="0" indent="-228600" fontAlgn="base">
              <a:lnSpc>
                <a:spcPct val="200000"/>
              </a:lnSpc>
              <a:spcBef>
                <a:spcPct val="0"/>
              </a:spcBef>
              <a:spcAft>
                <a:spcPct val="0"/>
              </a:spcAft>
              <a:buClrTx/>
              <a:buSzTx/>
              <a:buFont typeface="+mj-lt"/>
              <a:buAutoNum type="arabicPeriod"/>
              <a:tabLst/>
            </a:pPr>
            <a:r>
              <a:rPr lang="ko-KR"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Modelleme süreci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Model varsayımları</a:t>
            </a:r>
          </a:p>
          <a:p>
            <a:pPr marR="0" indent="-228600" fontAlgn="base">
              <a:lnSpc>
                <a:spcPct val="200000"/>
              </a:lnSpc>
              <a:spcBef>
                <a:spcPct val="0"/>
              </a:spcBef>
              <a:spcAft>
                <a:spcPct val="0"/>
              </a:spcAft>
              <a:buClrTx/>
              <a:buSzTx/>
              <a:buFont typeface="+mj-lt"/>
              <a:buAutoNum type="arabicPeriod"/>
              <a:tabLst/>
            </a:pPr>
            <a:r>
              <a:rPr lang="tr-TR" altLang="ko-KR" sz="1300" dirty="0">
                <a:solidFill>
                  <a:srgbClr val="5E4722"/>
                </a:solidFill>
                <a:latin typeface="+mj-lt"/>
                <a:ea typeface="맑은 고딕" pitchFamily="50" charset="-127"/>
              </a:rPr>
              <a:t>Problem tipleri ve örnekleri</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562505" cy="797841"/>
            <a:chOff x="1890822" y="4221088"/>
            <a:chExt cx="356250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764155"/>
              <a:chOff x="2219144" y="3284144"/>
              <a:chExt cx="3545623" cy="764155"/>
            </a:xfrm>
          </p:grpSpPr>
          <p:sp>
            <p:nvSpPr>
              <p:cNvPr id="10" name="Text Box 5"/>
              <p:cNvSpPr txBox="1">
                <a:spLocks noChangeArrowheads="1"/>
              </p:cNvSpPr>
              <p:nvPr/>
            </p:nvSpPr>
            <p:spPr bwMode="auto">
              <a:xfrm>
                <a:off x="2894079" y="3284144"/>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dirty="0">
                    <a:solidFill>
                      <a:srgbClr val="EA6131"/>
                    </a:solidFill>
                    <a:latin typeface="+mj-lt"/>
                    <a:ea typeface="맑은 고딕" pitchFamily="50" charset="-127"/>
                    <a:cs typeface="굴림" pitchFamily="50" charset="-127"/>
                  </a:rPr>
                  <a:t>DP Modelleme</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a:t>
                </a:r>
                <a:r>
                  <a:rPr kumimoji="1" lang="tr-TR" altLang="ko-KR" sz="3200" b="1" dirty="0">
                    <a:solidFill>
                      <a:schemeClr val="bg1"/>
                    </a:solidFill>
                    <a:latin typeface="+mj-lt"/>
                    <a:ea typeface="맑은 고딕" pitchFamily="50" charset="-127"/>
                    <a:cs typeface="굴림" pitchFamily="50" charset="-127"/>
                  </a:rPr>
                  <a:t>2</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246221"/>
              </a:xfrm>
              <a:prstGeom prst="rect">
                <a:avLst/>
              </a:prstGeom>
            </p:spPr>
            <p:txBody>
              <a:bodyPr wrap="square">
                <a:spAutoFit/>
              </a:bodyPr>
              <a:lstStyle/>
              <a:p>
                <a:pPr lvl="0">
                  <a:lnSpc>
                    <a:spcPts val="1200"/>
                  </a:lnSpc>
                  <a:defRPr/>
                </a:pPr>
                <a:r>
                  <a:rPr lang="tr-TR" altLang="ko-KR" sz="1100" dirty="0">
                    <a:solidFill>
                      <a:schemeClr val="tx1">
                        <a:lumMod val="85000"/>
                        <a:lumOff val="15000"/>
                      </a:schemeClr>
                    </a:solidFill>
                    <a:latin typeface="+mj-lt"/>
                    <a:ea typeface="맑은 고딕" pitchFamily="50" charset="-127"/>
                    <a:cs typeface="굴림" pitchFamily="50" charset="-127"/>
                  </a:rPr>
                  <a:t>Optimizasyon modelleri nasıl geliştirilir?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D34EB35-83C3-AC1C-516F-BE5F70B99C1F}"/>
              </a:ext>
            </a:extLst>
          </p:cNvPr>
          <p:cNvSpPr>
            <a:spLocks noGrp="1"/>
          </p:cNvSpPr>
          <p:nvPr>
            <p:ph type="title"/>
          </p:nvPr>
        </p:nvSpPr>
        <p:spPr/>
        <p:txBody>
          <a:bodyPr/>
          <a:lstStyle/>
          <a:p>
            <a:r>
              <a:rPr lang="tr-TR" dirty="0"/>
              <a:t>Karışım Problemleri: Aron Kimya</a:t>
            </a:r>
          </a:p>
        </p:txBody>
      </p:sp>
      <p:pic>
        <p:nvPicPr>
          <p:cNvPr id="4" name="İçerik Yer Tutucusu 12">
            <a:extLst>
              <a:ext uri="{FF2B5EF4-FFF2-40B4-BE49-F238E27FC236}">
                <a16:creationId xmlns:a16="http://schemas.microsoft.com/office/drawing/2014/main" id="{447ADBC4-EA9E-5A43-ADCC-DBB3921F1B6B}"/>
              </a:ext>
            </a:extLst>
          </p:cNvPr>
          <p:cNvPicPr>
            <a:picLocks noChangeAspect="1"/>
          </p:cNvPicPr>
          <p:nvPr/>
        </p:nvPicPr>
        <p:blipFill>
          <a:blip r:embed="rId2"/>
          <a:stretch>
            <a:fillRect/>
          </a:stretch>
        </p:blipFill>
        <p:spPr>
          <a:xfrm>
            <a:off x="3142704" y="3643155"/>
            <a:ext cx="2486025" cy="333375"/>
          </a:xfrm>
          <a:prstGeom prst="rect">
            <a:avLst/>
          </a:prstGeom>
        </p:spPr>
      </p:pic>
      <p:pic>
        <p:nvPicPr>
          <p:cNvPr id="5" name="Resim 4">
            <a:extLst>
              <a:ext uri="{FF2B5EF4-FFF2-40B4-BE49-F238E27FC236}">
                <a16:creationId xmlns:a16="http://schemas.microsoft.com/office/drawing/2014/main" id="{9178634F-4C69-8548-49F3-AA2AC4C2ACB9}"/>
              </a:ext>
            </a:extLst>
          </p:cNvPr>
          <p:cNvPicPr>
            <a:picLocks noChangeAspect="1"/>
          </p:cNvPicPr>
          <p:nvPr/>
        </p:nvPicPr>
        <p:blipFill>
          <a:blip r:embed="rId3"/>
          <a:stretch>
            <a:fillRect/>
          </a:stretch>
        </p:blipFill>
        <p:spPr>
          <a:xfrm>
            <a:off x="2699792" y="1101312"/>
            <a:ext cx="3409950" cy="447675"/>
          </a:xfrm>
          <a:prstGeom prst="rect">
            <a:avLst/>
          </a:prstGeom>
        </p:spPr>
      </p:pic>
      <p:pic>
        <p:nvPicPr>
          <p:cNvPr id="6" name="Resim 5">
            <a:extLst>
              <a:ext uri="{FF2B5EF4-FFF2-40B4-BE49-F238E27FC236}">
                <a16:creationId xmlns:a16="http://schemas.microsoft.com/office/drawing/2014/main" id="{C7746E2F-9E1A-CDFC-50EA-9F66D0D16F8E}"/>
              </a:ext>
            </a:extLst>
          </p:cNvPr>
          <p:cNvPicPr>
            <a:picLocks noChangeAspect="1"/>
          </p:cNvPicPr>
          <p:nvPr/>
        </p:nvPicPr>
        <p:blipFill>
          <a:blip r:embed="rId4"/>
          <a:stretch>
            <a:fillRect/>
          </a:stretch>
        </p:blipFill>
        <p:spPr>
          <a:xfrm>
            <a:off x="2699792" y="1742982"/>
            <a:ext cx="3371850" cy="342900"/>
          </a:xfrm>
          <a:prstGeom prst="rect">
            <a:avLst/>
          </a:prstGeom>
        </p:spPr>
      </p:pic>
      <p:pic>
        <p:nvPicPr>
          <p:cNvPr id="7" name="Resim 6">
            <a:extLst>
              <a:ext uri="{FF2B5EF4-FFF2-40B4-BE49-F238E27FC236}">
                <a16:creationId xmlns:a16="http://schemas.microsoft.com/office/drawing/2014/main" id="{31222A0B-40DB-244A-6821-B5CFF74591DA}"/>
              </a:ext>
            </a:extLst>
          </p:cNvPr>
          <p:cNvPicPr>
            <a:picLocks noChangeAspect="1"/>
          </p:cNvPicPr>
          <p:nvPr/>
        </p:nvPicPr>
        <p:blipFill>
          <a:blip r:embed="rId5"/>
          <a:stretch>
            <a:fillRect/>
          </a:stretch>
        </p:blipFill>
        <p:spPr>
          <a:xfrm>
            <a:off x="2699792" y="2384396"/>
            <a:ext cx="3124200" cy="361950"/>
          </a:xfrm>
          <a:prstGeom prst="rect">
            <a:avLst/>
          </a:prstGeom>
        </p:spPr>
      </p:pic>
      <p:pic>
        <p:nvPicPr>
          <p:cNvPr id="8" name="Resim 7">
            <a:extLst>
              <a:ext uri="{FF2B5EF4-FFF2-40B4-BE49-F238E27FC236}">
                <a16:creationId xmlns:a16="http://schemas.microsoft.com/office/drawing/2014/main" id="{CF7592A7-9057-8815-4CF0-741AC74037B5}"/>
              </a:ext>
            </a:extLst>
          </p:cNvPr>
          <p:cNvPicPr>
            <a:picLocks noChangeAspect="1"/>
          </p:cNvPicPr>
          <p:nvPr/>
        </p:nvPicPr>
        <p:blipFill>
          <a:blip r:embed="rId6"/>
          <a:stretch>
            <a:fillRect/>
          </a:stretch>
        </p:blipFill>
        <p:spPr>
          <a:xfrm>
            <a:off x="2933154" y="3018538"/>
            <a:ext cx="2657475" cy="352425"/>
          </a:xfrm>
          <a:prstGeom prst="rect">
            <a:avLst/>
          </a:prstGeom>
        </p:spPr>
      </p:pic>
      <p:pic>
        <p:nvPicPr>
          <p:cNvPr id="9" name="Resim 8">
            <a:extLst>
              <a:ext uri="{FF2B5EF4-FFF2-40B4-BE49-F238E27FC236}">
                <a16:creationId xmlns:a16="http://schemas.microsoft.com/office/drawing/2014/main" id="{1936BB61-8E3F-51D7-43DE-ABFD8DB867E3}"/>
              </a:ext>
            </a:extLst>
          </p:cNvPr>
          <p:cNvPicPr>
            <a:picLocks noChangeAspect="1"/>
          </p:cNvPicPr>
          <p:nvPr/>
        </p:nvPicPr>
        <p:blipFill>
          <a:blip r:embed="rId7"/>
          <a:stretch>
            <a:fillRect/>
          </a:stretch>
        </p:blipFill>
        <p:spPr>
          <a:xfrm>
            <a:off x="3164036" y="4325094"/>
            <a:ext cx="2171700" cy="400050"/>
          </a:xfrm>
          <a:prstGeom prst="rect">
            <a:avLst/>
          </a:prstGeom>
        </p:spPr>
      </p:pic>
      <p:sp>
        <p:nvSpPr>
          <p:cNvPr id="10" name="Dikdörtgen: Köşeleri Yuvarlatılmış 9">
            <a:extLst>
              <a:ext uri="{FF2B5EF4-FFF2-40B4-BE49-F238E27FC236}">
                <a16:creationId xmlns:a16="http://schemas.microsoft.com/office/drawing/2014/main" id="{66E2F820-B627-F372-25E5-916C2D32B9A2}"/>
              </a:ext>
            </a:extLst>
          </p:cNvPr>
          <p:cNvSpPr/>
          <p:nvPr/>
        </p:nvSpPr>
        <p:spPr>
          <a:xfrm>
            <a:off x="3142704" y="4248722"/>
            <a:ext cx="2293392" cy="4764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75459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C7ACC91-6E08-882A-D31F-BB6E524D696E}"/>
              </a:ext>
            </a:extLst>
          </p:cNvPr>
          <p:cNvSpPr>
            <a:spLocks noGrp="1"/>
          </p:cNvSpPr>
          <p:nvPr>
            <p:ph idx="1"/>
          </p:nvPr>
        </p:nvSpPr>
        <p:spPr/>
        <p:txBody>
          <a:bodyPr/>
          <a:lstStyle/>
          <a:p>
            <a:pPr>
              <a:buFont typeface="Arial" panose="020B0604020202020204" pitchFamily="34" charset="0"/>
              <a:buChar char="•"/>
            </a:pPr>
            <a:r>
              <a:rPr lang="tr-TR" dirty="0">
                <a:effectLst/>
              </a:rPr>
              <a:t>Bir süt firması kapasite sorunu yüzünden günde 120.000 kg dan daha çok süt işleyemiyor</a:t>
            </a:r>
            <a:r>
              <a:rPr lang="tr-TR">
                <a:effectLst/>
              </a:rPr>
              <a:t>.           Yönetim </a:t>
            </a:r>
            <a:r>
              <a:rPr lang="tr-TR" dirty="0">
                <a:effectLst/>
              </a:rPr>
              <a:t>yağ veya şişelenmiş süt için kullanılan sütün dengelenmesi için peynir fabrikasında </a:t>
            </a:r>
            <a:r>
              <a:rPr lang="tr-TR">
                <a:effectLst/>
              </a:rPr>
              <a:t>en    az </a:t>
            </a:r>
            <a:r>
              <a:rPr lang="tr-TR" dirty="0">
                <a:effectLst/>
              </a:rPr>
              <a:t>10.000 kg günlük süt kullanmak istemektedir. Bir litre sütün yağ üretimi </a:t>
            </a:r>
            <a:r>
              <a:rPr lang="tr-TR">
                <a:effectLst/>
              </a:rPr>
              <a:t>için kullanıldığında    </a:t>
            </a:r>
            <a:r>
              <a:rPr lang="tr-TR" dirty="0">
                <a:effectLst/>
              </a:rPr>
              <a:t>kâra katkısı 4 ₺. şişe sütü olarak kullanıldığında katkısı 8 ₺. ve peynir üretimi için kullanıldığında katkısı 6 ₺’</a:t>
            </a:r>
            <a:r>
              <a:rPr lang="tr-TR" dirty="0" err="1">
                <a:effectLst/>
              </a:rPr>
              <a:t>dır</a:t>
            </a:r>
            <a:r>
              <a:rPr lang="tr-TR" dirty="0">
                <a:effectLst/>
              </a:rPr>
              <a:t>.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Yağ bölümü günde 60.000 kg, süt şişeleme donanımı günde 40.000 kg, peynir donanımı </a:t>
            </a:r>
            <a:r>
              <a:rPr lang="tr-TR">
                <a:effectLst/>
              </a:rPr>
              <a:t>ise        günde </a:t>
            </a:r>
            <a:r>
              <a:rPr lang="tr-TR" dirty="0">
                <a:effectLst/>
              </a:rPr>
              <a:t>30.000 kg süt işleyebilir.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Şirket kârını en yüksek kılmak istediğine göre problemi doğrusal programlama </a:t>
            </a:r>
            <a:r>
              <a:rPr lang="tr-TR">
                <a:effectLst/>
              </a:rPr>
              <a:t>modeli olarak       </a:t>
            </a:r>
            <a:r>
              <a:rPr lang="tr-TR" dirty="0">
                <a:effectLst/>
              </a:rPr>
              <a:t>ifade ediniz.</a:t>
            </a:r>
          </a:p>
          <a:p>
            <a:endParaRPr lang="tr-TR" dirty="0"/>
          </a:p>
        </p:txBody>
      </p:sp>
      <p:sp>
        <p:nvSpPr>
          <p:cNvPr id="3" name="Başlık 2">
            <a:extLst>
              <a:ext uri="{FF2B5EF4-FFF2-40B4-BE49-F238E27FC236}">
                <a16:creationId xmlns:a16="http://schemas.microsoft.com/office/drawing/2014/main" id="{9B379BFB-7FAD-97D7-B18C-124458A344AF}"/>
              </a:ext>
            </a:extLst>
          </p:cNvPr>
          <p:cNvSpPr>
            <a:spLocks noGrp="1"/>
          </p:cNvSpPr>
          <p:nvPr>
            <p:ph type="title"/>
          </p:nvPr>
        </p:nvSpPr>
        <p:spPr/>
        <p:txBody>
          <a:bodyPr/>
          <a:lstStyle/>
          <a:p>
            <a:r>
              <a:rPr lang="tr-TR" dirty="0"/>
              <a:t>Süt Fabrikası</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8E4AB5-B1BD-610E-F860-1C29525CFF1D}"/>
                  </a:ext>
                </a:extLst>
              </p:cNvPr>
              <p:cNvSpPr txBox="1"/>
              <p:nvPr/>
            </p:nvSpPr>
            <p:spPr>
              <a:xfrm>
                <a:off x="755576" y="4957717"/>
                <a:ext cx="2488374"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tr-TR">
                          <a:latin typeface="Cambria Math" panose="02040503050406030204" pitchFamily="18" charset="0"/>
                        </a:rPr>
                        <m:t>x</m:t>
                      </m:r>
                      <m:r>
                        <a:rPr lang="tr-TR">
                          <a:latin typeface="Cambria Math" panose="02040503050406030204" pitchFamily="18" charset="0"/>
                        </a:rPr>
                        <m:t>1=</m:t>
                      </m:r>
                      <m:r>
                        <m:rPr>
                          <m:sty m:val="p"/>
                        </m:rPr>
                        <a:rPr lang="tr-TR">
                          <a:latin typeface="Cambria Math" panose="02040503050406030204" pitchFamily="18" charset="0"/>
                        </a:rPr>
                        <m:t>ya</m:t>
                      </m:r>
                      <m:r>
                        <a:rPr lang="tr-TR">
                          <a:latin typeface="Cambria Math" panose="02040503050406030204" pitchFamily="18" charset="0"/>
                        </a:rPr>
                        <m:t>ğ ü</m:t>
                      </m:r>
                      <m:r>
                        <m:rPr>
                          <m:sty m:val="p"/>
                        </m:rPr>
                        <a:rPr lang="tr-TR">
                          <a:latin typeface="Cambria Math" panose="02040503050406030204" pitchFamily="18" charset="0"/>
                        </a:rPr>
                        <m:t>retimi</m:t>
                      </m:r>
                    </m:oMath>
                  </m:oMathPara>
                </a14:m>
                <a:endParaRPr lang="tr-TR" dirty="0"/>
              </a:p>
              <a:p>
                <a:r>
                  <a:rPr lang="tr-TR" dirty="0"/>
                  <a:t>x2 = şişe süt üretim miktarı</a:t>
                </a:r>
              </a:p>
              <a:p>
                <a:r>
                  <a:rPr lang="tr-TR" dirty="0"/>
                  <a:t>x3 = peynir  üretim miktarı</a:t>
                </a:r>
              </a:p>
            </p:txBody>
          </p:sp>
        </mc:Choice>
        <mc:Fallback xmlns="">
          <p:sp>
            <p:nvSpPr>
              <p:cNvPr id="4" name="TextBox 3">
                <a:extLst>
                  <a:ext uri="{FF2B5EF4-FFF2-40B4-BE49-F238E27FC236}">
                    <a16:creationId xmlns:a16="http://schemas.microsoft.com/office/drawing/2014/main" id="{288E4AB5-B1BD-610E-F860-1C29525CFF1D}"/>
                  </a:ext>
                </a:extLst>
              </p:cNvPr>
              <p:cNvSpPr txBox="1">
                <a:spLocks noRot="1" noChangeAspect="1" noMove="1" noResize="1" noEditPoints="1" noAdjustHandles="1" noChangeArrowheads="1" noChangeShapeType="1" noTextEdit="1"/>
              </p:cNvSpPr>
              <p:nvPr/>
            </p:nvSpPr>
            <p:spPr>
              <a:xfrm>
                <a:off x="755576" y="4957717"/>
                <a:ext cx="2488374" cy="830997"/>
              </a:xfrm>
              <a:prstGeom prst="rect">
                <a:avLst/>
              </a:prstGeom>
              <a:blipFill>
                <a:blip r:embed="rId2"/>
                <a:stretch>
                  <a:fillRect l="-5882" t="-730" r="-4657" b="-1605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F74B46-6AD0-5FF3-D7A0-518FD3AB27F1}"/>
                  </a:ext>
                </a:extLst>
              </p:cNvPr>
              <p:cNvSpPr txBox="1"/>
              <p:nvPr/>
            </p:nvSpPr>
            <p:spPr>
              <a:xfrm>
                <a:off x="4211960" y="4402717"/>
                <a:ext cx="2859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=4 </m:t>
                      </m:r>
                      <m:r>
                        <a:rPr lang="tr-TR" b="0" i="1" smtClean="0">
                          <a:latin typeface="Cambria Math" panose="02040503050406030204" pitchFamily="18" charset="0"/>
                        </a:rPr>
                        <m:t>𝑥</m:t>
                      </m:r>
                      <m:r>
                        <a:rPr lang="tr-TR" b="0" i="1" smtClean="0">
                          <a:latin typeface="Cambria Math" panose="02040503050406030204" pitchFamily="18" charset="0"/>
                        </a:rPr>
                        <m:t>1+8 </m:t>
                      </m:r>
                      <m:r>
                        <a:rPr lang="tr-TR" b="0" i="1" smtClean="0">
                          <a:latin typeface="Cambria Math" panose="02040503050406030204" pitchFamily="18" charset="0"/>
                        </a:rPr>
                        <m:t>𝑥</m:t>
                      </m:r>
                      <m:r>
                        <a:rPr lang="tr-TR" b="0" i="1" smtClean="0">
                          <a:latin typeface="Cambria Math" panose="02040503050406030204" pitchFamily="18" charset="0"/>
                        </a:rPr>
                        <m:t>2+6 </m:t>
                      </m:r>
                      <m:r>
                        <a:rPr lang="tr-TR" b="0" i="1" smtClean="0">
                          <a:latin typeface="Cambria Math" panose="02040503050406030204" pitchFamily="18" charset="0"/>
                        </a:rPr>
                        <m:t>𝑥</m:t>
                      </m:r>
                      <m:r>
                        <a:rPr lang="tr-TR" b="0" i="1" smtClean="0">
                          <a:latin typeface="Cambria Math" panose="02040503050406030204" pitchFamily="18" charset="0"/>
                        </a:rPr>
                        <m:t>3</m:t>
                      </m:r>
                    </m:oMath>
                  </m:oMathPara>
                </a14:m>
                <a:endParaRPr lang="tr-TR" dirty="0"/>
              </a:p>
            </p:txBody>
          </p:sp>
        </mc:Choice>
        <mc:Fallback xmlns="">
          <p:sp>
            <p:nvSpPr>
              <p:cNvPr id="5" name="TextBox 4">
                <a:extLst>
                  <a:ext uri="{FF2B5EF4-FFF2-40B4-BE49-F238E27FC236}">
                    <a16:creationId xmlns:a16="http://schemas.microsoft.com/office/drawing/2014/main" id="{42F74B46-6AD0-5FF3-D7A0-518FD3AB27F1}"/>
                  </a:ext>
                </a:extLst>
              </p:cNvPr>
              <p:cNvSpPr txBox="1">
                <a:spLocks noRot="1" noChangeAspect="1" noMove="1" noResize="1" noEditPoints="1" noAdjustHandles="1" noChangeArrowheads="1" noChangeShapeType="1" noTextEdit="1"/>
              </p:cNvSpPr>
              <p:nvPr/>
            </p:nvSpPr>
            <p:spPr>
              <a:xfrm>
                <a:off x="4211960" y="4402717"/>
                <a:ext cx="2859565" cy="276999"/>
              </a:xfrm>
              <a:prstGeom prst="rect">
                <a:avLst/>
              </a:prstGeom>
              <a:blipFill>
                <a:blip r:embed="rId3"/>
                <a:stretch>
                  <a:fillRect l="-1493" r="-1279"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6">
                <a:extLst>
                  <a:ext uri="{FF2B5EF4-FFF2-40B4-BE49-F238E27FC236}">
                    <a16:creationId xmlns:a16="http://schemas.microsoft.com/office/drawing/2014/main" id="{98177D5C-94E6-F97B-5C03-DD121394B582}"/>
                  </a:ext>
                </a:extLst>
              </p:cNvPr>
              <p:cNvSpPr txBox="1"/>
              <p:nvPr/>
            </p:nvSpPr>
            <p:spPr>
              <a:xfrm>
                <a:off x="4608200" y="4812830"/>
                <a:ext cx="19202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rPr>
                        <m:t>1 ≤60000</m:t>
                      </m:r>
                    </m:oMath>
                  </m:oMathPara>
                </a14:m>
                <a:endParaRPr lang="tr-TR" dirty="0"/>
              </a:p>
            </p:txBody>
          </p:sp>
        </mc:Choice>
        <mc:Fallback xmlns="">
          <p:sp>
            <p:nvSpPr>
              <p:cNvPr id="6" name="TextBox 6">
                <a:extLst>
                  <a:ext uri="{FF2B5EF4-FFF2-40B4-BE49-F238E27FC236}">
                    <a16:creationId xmlns:a16="http://schemas.microsoft.com/office/drawing/2014/main" id="{98177D5C-94E6-F97B-5C03-DD121394B582}"/>
                  </a:ext>
                </a:extLst>
              </p:cNvPr>
              <p:cNvSpPr txBox="1">
                <a:spLocks noRot="1" noChangeAspect="1" noMove="1" noResize="1" noEditPoints="1" noAdjustHandles="1" noChangeArrowheads="1" noChangeShapeType="1" noTextEdit="1"/>
              </p:cNvSpPr>
              <p:nvPr/>
            </p:nvSpPr>
            <p:spPr>
              <a:xfrm>
                <a:off x="4608200" y="4812830"/>
                <a:ext cx="192024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C75E28ED-21B2-5DF4-B586-F4E1EE72B103}"/>
                  </a:ext>
                </a:extLst>
              </p:cNvPr>
              <p:cNvSpPr txBox="1"/>
              <p:nvPr/>
            </p:nvSpPr>
            <p:spPr>
              <a:xfrm>
                <a:off x="4537080" y="5211275"/>
                <a:ext cx="19202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rPr>
                        <m:t>3 ≥10000</m:t>
                      </m:r>
                    </m:oMath>
                  </m:oMathPara>
                </a14:m>
                <a:endParaRPr lang="tr-TR" dirty="0"/>
              </a:p>
            </p:txBody>
          </p:sp>
        </mc:Choice>
        <mc:Fallback xmlns="">
          <p:sp>
            <p:nvSpPr>
              <p:cNvPr id="7" name="TextBox 7">
                <a:extLst>
                  <a:ext uri="{FF2B5EF4-FFF2-40B4-BE49-F238E27FC236}">
                    <a16:creationId xmlns:a16="http://schemas.microsoft.com/office/drawing/2014/main" id="{C75E28ED-21B2-5DF4-B586-F4E1EE72B103}"/>
                  </a:ext>
                </a:extLst>
              </p:cNvPr>
              <p:cNvSpPr txBox="1">
                <a:spLocks noRot="1" noChangeAspect="1" noMove="1" noResize="1" noEditPoints="1" noAdjustHandles="1" noChangeArrowheads="1" noChangeShapeType="1" noTextEdit="1"/>
              </p:cNvSpPr>
              <p:nvPr/>
            </p:nvSpPr>
            <p:spPr>
              <a:xfrm>
                <a:off x="4537080" y="5211275"/>
                <a:ext cx="192024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8B025326-6897-9D70-7C91-60D00CE3F126}"/>
                  </a:ext>
                </a:extLst>
              </p:cNvPr>
              <p:cNvSpPr txBox="1"/>
              <p:nvPr/>
            </p:nvSpPr>
            <p:spPr>
              <a:xfrm>
                <a:off x="4537080" y="5693806"/>
                <a:ext cx="19202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rPr>
                        <m:t>2 ≤40000</m:t>
                      </m:r>
                    </m:oMath>
                  </m:oMathPara>
                </a14:m>
                <a:endParaRPr lang="tr-TR" dirty="0"/>
              </a:p>
            </p:txBody>
          </p:sp>
        </mc:Choice>
        <mc:Fallback xmlns="">
          <p:sp>
            <p:nvSpPr>
              <p:cNvPr id="8" name="TextBox 8">
                <a:extLst>
                  <a:ext uri="{FF2B5EF4-FFF2-40B4-BE49-F238E27FC236}">
                    <a16:creationId xmlns:a16="http://schemas.microsoft.com/office/drawing/2014/main" id="{8B025326-6897-9D70-7C91-60D00CE3F126}"/>
                  </a:ext>
                </a:extLst>
              </p:cNvPr>
              <p:cNvSpPr txBox="1">
                <a:spLocks noRot="1" noChangeAspect="1" noMove="1" noResize="1" noEditPoints="1" noAdjustHandles="1" noChangeArrowheads="1" noChangeShapeType="1" noTextEdit="1"/>
              </p:cNvSpPr>
              <p:nvPr/>
            </p:nvSpPr>
            <p:spPr>
              <a:xfrm>
                <a:off x="4537080" y="5693806"/>
                <a:ext cx="192024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54FF76BF-3895-9155-3C68-277D362B9A58}"/>
                  </a:ext>
                </a:extLst>
              </p:cNvPr>
              <p:cNvSpPr txBox="1"/>
              <p:nvPr/>
            </p:nvSpPr>
            <p:spPr>
              <a:xfrm>
                <a:off x="6111405" y="5204785"/>
                <a:ext cx="19202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rPr>
                        <m:t>3 ≤30000</m:t>
                      </m:r>
                    </m:oMath>
                  </m:oMathPara>
                </a14:m>
                <a:endParaRPr lang="tr-TR" dirty="0"/>
              </a:p>
            </p:txBody>
          </p:sp>
        </mc:Choice>
        <mc:Fallback xmlns="">
          <p:sp>
            <p:nvSpPr>
              <p:cNvPr id="9" name="TextBox 9">
                <a:extLst>
                  <a:ext uri="{FF2B5EF4-FFF2-40B4-BE49-F238E27FC236}">
                    <a16:creationId xmlns:a16="http://schemas.microsoft.com/office/drawing/2014/main" id="{54FF76BF-3895-9155-3C68-277D362B9A58}"/>
                  </a:ext>
                </a:extLst>
              </p:cNvPr>
              <p:cNvSpPr txBox="1">
                <a:spLocks noRot="1" noChangeAspect="1" noMove="1" noResize="1" noEditPoints="1" noAdjustHandles="1" noChangeArrowheads="1" noChangeShapeType="1" noTextEdit="1"/>
              </p:cNvSpPr>
              <p:nvPr/>
            </p:nvSpPr>
            <p:spPr>
              <a:xfrm>
                <a:off x="6111405" y="5204785"/>
                <a:ext cx="192024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10">
                <a:extLst>
                  <a:ext uri="{FF2B5EF4-FFF2-40B4-BE49-F238E27FC236}">
                    <a16:creationId xmlns:a16="http://schemas.microsoft.com/office/drawing/2014/main" id="{998DB972-0476-91D2-72D3-0A4E1B8B623E}"/>
                  </a:ext>
                </a:extLst>
              </p:cNvPr>
              <p:cNvSpPr txBox="1"/>
              <p:nvPr/>
            </p:nvSpPr>
            <p:spPr>
              <a:xfrm>
                <a:off x="4530184" y="6176337"/>
                <a:ext cx="24926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m:t>
                      </m:r>
                      <m:r>
                        <a:rPr lang="tr-TR" b="0" i="1" smtClean="0">
                          <a:latin typeface="Cambria Math" panose="02040503050406030204" pitchFamily="18" charset="0"/>
                        </a:rPr>
                        <m:t>𝑥</m:t>
                      </m:r>
                      <m:r>
                        <a:rPr lang="tr-TR" b="0" i="1" smtClean="0">
                          <a:latin typeface="Cambria Math" panose="02040503050406030204" pitchFamily="18" charset="0"/>
                        </a:rPr>
                        <m:t>2+</m:t>
                      </m:r>
                      <m:r>
                        <a:rPr lang="tr-TR" b="0" i="1" smtClean="0">
                          <a:latin typeface="Cambria Math" panose="02040503050406030204" pitchFamily="18" charset="0"/>
                        </a:rPr>
                        <m:t>𝑥</m:t>
                      </m:r>
                      <m:r>
                        <a:rPr lang="tr-TR" b="0" i="1" smtClean="0">
                          <a:latin typeface="Cambria Math" panose="02040503050406030204" pitchFamily="18" charset="0"/>
                        </a:rPr>
                        <m:t>3 ≤120000</m:t>
                      </m:r>
                    </m:oMath>
                  </m:oMathPara>
                </a14:m>
                <a:endParaRPr lang="tr-TR" dirty="0"/>
              </a:p>
            </p:txBody>
          </p:sp>
        </mc:Choice>
        <mc:Fallback xmlns="">
          <p:sp>
            <p:nvSpPr>
              <p:cNvPr id="10" name="TextBox 10">
                <a:extLst>
                  <a:ext uri="{FF2B5EF4-FFF2-40B4-BE49-F238E27FC236}">
                    <a16:creationId xmlns:a16="http://schemas.microsoft.com/office/drawing/2014/main" id="{998DB972-0476-91D2-72D3-0A4E1B8B623E}"/>
                  </a:ext>
                </a:extLst>
              </p:cNvPr>
              <p:cNvSpPr txBox="1">
                <a:spLocks noRot="1" noChangeAspect="1" noMove="1" noResize="1" noEditPoints="1" noAdjustHandles="1" noChangeArrowheads="1" noChangeShapeType="1" noTextEdit="1"/>
              </p:cNvSpPr>
              <p:nvPr/>
            </p:nvSpPr>
            <p:spPr>
              <a:xfrm>
                <a:off x="4530184" y="6176337"/>
                <a:ext cx="2492670" cy="276999"/>
              </a:xfrm>
              <a:prstGeom prst="rect">
                <a:avLst/>
              </a:prstGeom>
              <a:blipFill>
                <a:blip r:embed="rId8"/>
                <a:stretch>
                  <a:fillRect l="-1467" r="-1956" b="-10870"/>
                </a:stretch>
              </a:blipFill>
            </p:spPr>
            <p:txBody>
              <a:bodyPr/>
              <a:lstStyle/>
              <a:p>
                <a:r>
                  <a:rPr lang="tr-TR">
                    <a:noFill/>
                  </a:rPr>
                  <a:t> </a:t>
                </a:r>
              </a:p>
            </p:txBody>
          </p:sp>
        </mc:Fallback>
      </mc:AlternateContent>
    </p:spTree>
    <p:extLst>
      <p:ext uri="{BB962C8B-B14F-4D97-AF65-F5344CB8AC3E}">
        <p14:creationId xmlns:p14="http://schemas.microsoft.com/office/powerpoint/2010/main" val="194256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089071E-404F-020E-A893-34372A668AEC}"/>
              </a:ext>
            </a:extLst>
          </p:cNvPr>
          <p:cNvSpPr>
            <a:spLocks noGrp="1"/>
          </p:cNvSpPr>
          <p:nvPr>
            <p:ph idx="1"/>
          </p:nvPr>
        </p:nvSpPr>
        <p:spPr/>
        <p:txBody>
          <a:bodyPr/>
          <a:lstStyle/>
          <a:p>
            <a:pPr>
              <a:buFont typeface="Arial" panose="020B0604020202020204" pitchFamily="34" charset="0"/>
              <a:buChar char="•"/>
            </a:pPr>
            <a:r>
              <a:rPr lang="tr-TR" dirty="0">
                <a:effectLst/>
              </a:rPr>
              <a:t>MAYSA şirketi iki ayrı nitelikli çiftlik gübresi üretmektedir. Birinci gübrenin % 40’ı etkili ve % </a:t>
            </a:r>
            <a:r>
              <a:rPr lang="tr-TR">
                <a:effectLst/>
              </a:rPr>
              <a:t>60’ı  etkisiz </a:t>
            </a:r>
            <a:r>
              <a:rPr lang="tr-TR" dirty="0">
                <a:effectLst/>
              </a:rPr>
              <a:t>kimyasal maddelerden oluşurken, ikinci gübrenin % 25'i etkili ve % 75'i etkisiz </a:t>
            </a:r>
            <a:r>
              <a:rPr lang="tr-TR">
                <a:effectLst/>
              </a:rPr>
              <a:t>kimyasal    maddelerden </a:t>
            </a:r>
            <a:r>
              <a:rPr lang="tr-TR" dirty="0">
                <a:effectLst/>
              </a:rPr>
              <a:t>oluşmaktadır. Şirketin deposu 500 tona kadar etkili ve 1200 tona kadar da </a:t>
            </a:r>
            <a:r>
              <a:rPr lang="tr-TR">
                <a:effectLst/>
              </a:rPr>
              <a:t>etkisiz  kimyasal </a:t>
            </a:r>
            <a:r>
              <a:rPr lang="tr-TR" dirty="0">
                <a:effectLst/>
              </a:rPr>
              <a:t>maddelerin stokuna elvermektedir. Depo bir haftada tümüyle doldurulmalıdır.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İkinci tip gübrenin piyasada satılan benzerleri vardır ve rekabet fiyatı ton başına 20 ₺’</a:t>
            </a:r>
            <a:r>
              <a:rPr lang="tr-TR" dirty="0" err="1">
                <a:effectLst/>
              </a:rPr>
              <a:t>dır</a:t>
            </a:r>
            <a:r>
              <a:rPr lang="tr-TR" dirty="0">
                <a:effectLst/>
              </a:rPr>
              <a:t>. </a:t>
            </a:r>
            <a:r>
              <a:rPr lang="tr-TR" dirty="0" err="1">
                <a:effectLst/>
              </a:rPr>
              <a:t>Maysa</a:t>
            </a:r>
            <a:r>
              <a:rPr lang="tr-TR" dirty="0">
                <a:effectLst/>
              </a:rPr>
              <a:t> şirketi ürettiği ikinci tip gübrenin tümünü bu fiyata satabilmekte ve hiçbir satış sorunu </a:t>
            </a:r>
            <a:r>
              <a:rPr lang="tr-TR">
                <a:effectLst/>
              </a:rPr>
              <a:t>ile            karşılaşmamaktadır</a:t>
            </a:r>
            <a:r>
              <a:rPr lang="tr-TR" dirty="0">
                <a:effectLst/>
              </a:rPr>
              <a:t>.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Birinci tip gübre piyasada hiçbir rekabetle karşılaşmadığından fiyatında bir sınırlamaya gitmeye gerek yoktur. Öte yandan talep bir bakıma fiyata bağlıdır. O nedenle şirket </a:t>
            </a:r>
            <a:r>
              <a:rPr lang="tr-TR">
                <a:effectLst/>
              </a:rPr>
              <a:t>geçmişteki                  deneylerine </a:t>
            </a:r>
            <a:r>
              <a:rPr lang="tr-TR" dirty="0">
                <a:effectLst/>
              </a:rPr>
              <a:t>göre fiyatını (P) talep (D) dayanarak P = 600-D olarak belirlemiştir. Şirket gelirini en yüksek kılmak için haftada her iki tip gübreden kaç ton üretmelidir?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Problemi doğrusal programlama modeli halinde ifade ediniz.</a:t>
            </a:r>
            <a:endParaRPr lang="tr-TR" dirty="0"/>
          </a:p>
          <a:p>
            <a:endParaRPr lang="tr-TR" dirty="0"/>
          </a:p>
        </p:txBody>
      </p:sp>
      <p:sp>
        <p:nvSpPr>
          <p:cNvPr id="3" name="Başlık 2">
            <a:extLst>
              <a:ext uri="{FF2B5EF4-FFF2-40B4-BE49-F238E27FC236}">
                <a16:creationId xmlns:a16="http://schemas.microsoft.com/office/drawing/2014/main" id="{165F3925-C1F8-D69E-CAF1-FE899BD840FC}"/>
              </a:ext>
            </a:extLst>
          </p:cNvPr>
          <p:cNvSpPr>
            <a:spLocks noGrp="1"/>
          </p:cNvSpPr>
          <p:nvPr>
            <p:ph type="title"/>
          </p:nvPr>
        </p:nvSpPr>
        <p:spPr/>
        <p:txBody>
          <a:bodyPr/>
          <a:lstStyle/>
          <a:p>
            <a:r>
              <a:rPr lang="tr-TR" dirty="0" err="1">
                <a:effectLst/>
              </a:rPr>
              <a:t>Maysa</a:t>
            </a:r>
            <a:r>
              <a:rPr lang="tr-TR" dirty="0">
                <a:effectLst/>
              </a:rPr>
              <a:t> Şirketi</a:t>
            </a:r>
            <a:endParaRPr lang="tr-TR" dirty="0"/>
          </a:p>
        </p:txBody>
      </p:sp>
    </p:spTree>
    <p:extLst>
      <p:ext uri="{BB962C8B-B14F-4D97-AF65-F5344CB8AC3E}">
        <p14:creationId xmlns:p14="http://schemas.microsoft.com/office/powerpoint/2010/main" val="296429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1F405D5-04EC-A371-1C7C-D1038BCAAC58}"/>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C559093A-46A8-CC62-F53F-573A09992E04}"/>
              </a:ext>
            </a:extLst>
          </p:cNvPr>
          <p:cNvSpPr>
            <a:spLocks noGrp="1"/>
          </p:cNvSpPr>
          <p:nvPr>
            <p:ph type="title"/>
          </p:nvPr>
        </p:nvSpPr>
        <p:spPr/>
        <p:txBody>
          <a:bodyPr/>
          <a:lstStyle/>
          <a:p>
            <a:r>
              <a:rPr lang="tr-TR" dirty="0" err="1">
                <a:effectLst/>
              </a:rPr>
              <a:t>Maysa</a:t>
            </a:r>
            <a:r>
              <a:rPr lang="tr-TR" dirty="0">
                <a:effectLst/>
              </a:rPr>
              <a:t> Şirketi</a:t>
            </a:r>
            <a:endParaRPr lang="tr-T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3ED927-1CE9-0070-4663-80278948FC28}"/>
                  </a:ext>
                </a:extLst>
              </p:cNvPr>
              <p:cNvSpPr txBox="1"/>
              <p:nvPr/>
            </p:nvSpPr>
            <p:spPr>
              <a:xfrm>
                <a:off x="2267744" y="1990712"/>
                <a:ext cx="33076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=20 </m:t>
                      </m:r>
                      <m:r>
                        <a:rPr lang="tr-TR" b="0" i="1" smtClean="0">
                          <a:latin typeface="Cambria Math" panose="02040503050406030204" pitchFamily="18" charset="0"/>
                        </a:rPr>
                        <m:t>𝑥</m:t>
                      </m:r>
                      <m:r>
                        <a:rPr lang="tr-TR" b="0" i="1" smtClean="0">
                          <a:latin typeface="Cambria Math" panose="02040503050406030204" pitchFamily="18" charset="0"/>
                        </a:rPr>
                        <m:t>2+</m:t>
                      </m:r>
                      <m:d>
                        <m:dPr>
                          <m:ctrlPr>
                            <a:rPr lang="tr-TR" b="0" i="1" smtClean="0">
                              <a:latin typeface="Cambria Math" panose="02040503050406030204" pitchFamily="18" charset="0"/>
                            </a:rPr>
                          </m:ctrlPr>
                        </m:dPr>
                        <m:e>
                          <m:r>
                            <a:rPr lang="tr-TR" b="0" i="1" smtClean="0">
                              <a:latin typeface="Cambria Math" panose="02040503050406030204" pitchFamily="18" charset="0"/>
                            </a:rPr>
                            <m:t>600−</m:t>
                          </m:r>
                          <m:r>
                            <a:rPr lang="tr-TR" b="0" i="1" smtClean="0">
                              <a:latin typeface="Cambria Math" panose="02040503050406030204" pitchFamily="18" charset="0"/>
                            </a:rPr>
                            <m:t>𝑥</m:t>
                          </m:r>
                          <m:r>
                            <a:rPr lang="tr-TR" b="0" i="1" smtClean="0">
                              <a:latin typeface="Cambria Math" panose="02040503050406030204" pitchFamily="18" charset="0"/>
                            </a:rPr>
                            <m:t>1</m:t>
                          </m:r>
                        </m:e>
                      </m:d>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1 </m:t>
                      </m:r>
                    </m:oMath>
                  </m:oMathPara>
                </a14:m>
                <a:endParaRPr lang="tr-TR" dirty="0"/>
              </a:p>
            </p:txBody>
          </p:sp>
        </mc:Choice>
        <mc:Fallback xmlns="">
          <p:sp>
            <p:nvSpPr>
              <p:cNvPr id="4" name="TextBox 3">
                <a:extLst>
                  <a:ext uri="{FF2B5EF4-FFF2-40B4-BE49-F238E27FC236}">
                    <a16:creationId xmlns:a16="http://schemas.microsoft.com/office/drawing/2014/main" id="{633ED927-1CE9-0070-4663-80278948FC28}"/>
                  </a:ext>
                </a:extLst>
              </p:cNvPr>
              <p:cNvSpPr txBox="1">
                <a:spLocks noRot="1" noChangeAspect="1" noMove="1" noResize="1" noEditPoints="1" noAdjustHandles="1" noChangeArrowheads="1" noChangeShapeType="1" noTextEdit="1"/>
              </p:cNvSpPr>
              <p:nvPr/>
            </p:nvSpPr>
            <p:spPr>
              <a:xfrm>
                <a:off x="2267744" y="1990712"/>
                <a:ext cx="3307636" cy="276999"/>
              </a:xfrm>
              <a:prstGeom prst="rect">
                <a:avLst/>
              </a:prstGeom>
              <a:blipFill>
                <a:blip r:embed="rId2"/>
                <a:stretch>
                  <a:fillRect l="-921"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816ADE-788E-5B4E-7E32-DB982CB610DF}"/>
                  </a:ext>
                </a:extLst>
              </p:cNvPr>
              <p:cNvSpPr txBox="1"/>
              <p:nvPr/>
            </p:nvSpPr>
            <p:spPr>
              <a:xfrm>
                <a:off x="3121184" y="2659388"/>
                <a:ext cx="22922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.25</m:t>
                      </m:r>
                      <m:r>
                        <a:rPr lang="tr-TR" b="0" i="1" smtClean="0">
                          <a:latin typeface="Cambria Math" panose="02040503050406030204" pitchFamily="18" charset="0"/>
                        </a:rPr>
                        <m:t>𝑥</m:t>
                      </m:r>
                      <m:r>
                        <a:rPr lang="tr-TR" b="0" i="1" smtClean="0">
                          <a:latin typeface="Cambria Math" panose="02040503050406030204" pitchFamily="18" charset="0"/>
                        </a:rPr>
                        <m:t>1+ .40 </m:t>
                      </m:r>
                      <m:r>
                        <a:rPr lang="tr-TR" b="0" i="1" smtClean="0">
                          <a:latin typeface="Cambria Math" panose="02040503050406030204" pitchFamily="18" charset="0"/>
                        </a:rPr>
                        <m:t>𝑥</m:t>
                      </m:r>
                      <m:r>
                        <a:rPr lang="tr-TR" b="0" i="1" smtClean="0">
                          <a:latin typeface="Cambria Math" panose="02040503050406030204" pitchFamily="18" charset="0"/>
                        </a:rPr>
                        <m:t>2 ≤500</m:t>
                      </m:r>
                    </m:oMath>
                  </m:oMathPara>
                </a14:m>
                <a:endParaRPr lang="tr-TR" dirty="0"/>
              </a:p>
            </p:txBody>
          </p:sp>
        </mc:Choice>
        <mc:Fallback xmlns="">
          <p:sp>
            <p:nvSpPr>
              <p:cNvPr id="5" name="TextBox 4">
                <a:extLst>
                  <a:ext uri="{FF2B5EF4-FFF2-40B4-BE49-F238E27FC236}">
                    <a16:creationId xmlns:a16="http://schemas.microsoft.com/office/drawing/2014/main" id="{9C816ADE-788E-5B4E-7E32-DB982CB610DF}"/>
                  </a:ext>
                </a:extLst>
              </p:cNvPr>
              <p:cNvSpPr txBox="1">
                <a:spLocks noRot="1" noChangeAspect="1" noMove="1" noResize="1" noEditPoints="1" noAdjustHandles="1" noChangeArrowheads="1" noChangeShapeType="1" noTextEdit="1"/>
              </p:cNvSpPr>
              <p:nvPr/>
            </p:nvSpPr>
            <p:spPr>
              <a:xfrm>
                <a:off x="3121184" y="2659388"/>
                <a:ext cx="2292294" cy="276999"/>
              </a:xfrm>
              <a:prstGeom prst="rect">
                <a:avLst/>
              </a:prstGeom>
              <a:blipFill>
                <a:blip r:embed="rId3"/>
                <a:stretch>
                  <a:fillRect r="-1862"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262A38-00DD-42D1-2824-573C87601F1F}"/>
                  </a:ext>
                </a:extLst>
              </p:cNvPr>
              <p:cNvSpPr txBox="1"/>
              <p:nvPr/>
            </p:nvSpPr>
            <p:spPr>
              <a:xfrm>
                <a:off x="3121184" y="3186913"/>
                <a:ext cx="2420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.75</m:t>
                      </m:r>
                      <m:r>
                        <a:rPr lang="tr-TR" b="0" i="1" smtClean="0">
                          <a:latin typeface="Cambria Math" panose="02040503050406030204" pitchFamily="18" charset="0"/>
                        </a:rPr>
                        <m:t>𝑥</m:t>
                      </m:r>
                      <m:r>
                        <a:rPr lang="tr-TR" b="0" i="1" smtClean="0">
                          <a:latin typeface="Cambria Math" panose="02040503050406030204" pitchFamily="18" charset="0"/>
                        </a:rPr>
                        <m:t>1+ .60 </m:t>
                      </m:r>
                      <m:r>
                        <a:rPr lang="tr-TR" b="0" i="1" smtClean="0">
                          <a:latin typeface="Cambria Math" panose="02040503050406030204" pitchFamily="18" charset="0"/>
                        </a:rPr>
                        <m:t>𝑥</m:t>
                      </m:r>
                      <m:r>
                        <a:rPr lang="tr-TR" b="0" i="1" smtClean="0">
                          <a:latin typeface="Cambria Math" panose="02040503050406030204" pitchFamily="18" charset="0"/>
                        </a:rPr>
                        <m:t>2 ≤1200</m:t>
                      </m:r>
                    </m:oMath>
                  </m:oMathPara>
                </a14:m>
                <a:endParaRPr lang="tr-TR" dirty="0"/>
              </a:p>
            </p:txBody>
          </p:sp>
        </mc:Choice>
        <mc:Fallback xmlns="">
          <p:sp>
            <p:nvSpPr>
              <p:cNvPr id="6" name="TextBox 5">
                <a:extLst>
                  <a:ext uri="{FF2B5EF4-FFF2-40B4-BE49-F238E27FC236}">
                    <a16:creationId xmlns:a16="http://schemas.microsoft.com/office/drawing/2014/main" id="{00262A38-00DD-42D1-2824-573C87601F1F}"/>
                  </a:ext>
                </a:extLst>
              </p:cNvPr>
              <p:cNvSpPr txBox="1">
                <a:spLocks noRot="1" noChangeAspect="1" noMove="1" noResize="1" noEditPoints="1" noAdjustHandles="1" noChangeArrowheads="1" noChangeShapeType="1" noTextEdit="1"/>
              </p:cNvSpPr>
              <p:nvPr/>
            </p:nvSpPr>
            <p:spPr>
              <a:xfrm>
                <a:off x="3121184" y="3186913"/>
                <a:ext cx="2420534" cy="276999"/>
              </a:xfrm>
              <a:prstGeom prst="rect">
                <a:avLst/>
              </a:prstGeom>
              <a:blipFill>
                <a:blip r:embed="rId4"/>
                <a:stretch>
                  <a:fillRect r="-2015" b="-11111"/>
                </a:stretch>
              </a:blipFill>
            </p:spPr>
            <p:txBody>
              <a:bodyPr/>
              <a:lstStyle/>
              <a:p>
                <a:r>
                  <a:rPr lang="tr-TR">
                    <a:noFill/>
                  </a:rPr>
                  <a:t> </a:t>
                </a:r>
              </a:p>
            </p:txBody>
          </p:sp>
        </mc:Fallback>
      </mc:AlternateContent>
      <p:sp>
        <p:nvSpPr>
          <p:cNvPr id="7" name="Metin kutusu 6">
            <a:extLst>
              <a:ext uri="{FF2B5EF4-FFF2-40B4-BE49-F238E27FC236}">
                <a16:creationId xmlns:a16="http://schemas.microsoft.com/office/drawing/2014/main" id="{984E8F7A-2E99-DA2E-7693-A4D45FED1286}"/>
              </a:ext>
            </a:extLst>
          </p:cNvPr>
          <p:cNvSpPr txBox="1"/>
          <p:nvPr/>
        </p:nvSpPr>
        <p:spPr>
          <a:xfrm>
            <a:off x="5976344" y="1898379"/>
            <a:ext cx="1867819" cy="369332"/>
          </a:xfrm>
          <a:prstGeom prst="rect">
            <a:avLst/>
          </a:prstGeom>
          <a:noFill/>
        </p:spPr>
        <p:txBody>
          <a:bodyPr wrap="none" rtlCol="0">
            <a:spAutoFit/>
          </a:bodyPr>
          <a:lstStyle/>
          <a:p>
            <a:r>
              <a:rPr lang="tr-TR" dirty="0">
                <a:solidFill>
                  <a:srgbClr val="FF0000"/>
                </a:solidFill>
              </a:rPr>
              <a:t>Doğrusal değil !</a:t>
            </a:r>
          </a:p>
        </p:txBody>
      </p:sp>
    </p:spTree>
    <p:extLst>
      <p:ext uri="{BB962C8B-B14F-4D97-AF65-F5344CB8AC3E}">
        <p14:creationId xmlns:p14="http://schemas.microsoft.com/office/powerpoint/2010/main" val="109557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20DFE85-5821-6BE2-1AD8-C3E7527581F6}"/>
              </a:ext>
            </a:extLst>
          </p:cNvPr>
          <p:cNvSpPr>
            <a:spLocks noGrp="1"/>
          </p:cNvSpPr>
          <p:nvPr>
            <p:ph idx="1"/>
          </p:nvPr>
        </p:nvSpPr>
        <p:spPr/>
        <p:txBody>
          <a:bodyPr/>
          <a:lstStyle/>
          <a:p>
            <a:pPr>
              <a:buFont typeface="Arial" panose="020B0604020202020204" pitchFamily="34" charset="0"/>
              <a:buChar char="•"/>
            </a:pPr>
            <a:r>
              <a:rPr lang="tr-TR" dirty="0">
                <a:effectLst/>
              </a:rPr>
              <a:t>BOYTAŞ firmasının üç fabrikası var ve her fabrikada üç ayrı boyda makine parçası üretilmektedir. Üç boy makina parçasının satışından elde edilen birim kârlar şöyledir: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Büyük boy için 800 ₺, orta boy için 600 </a:t>
            </a:r>
            <a:r>
              <a:rPr lang="tr-TR" dirty="0"/>
              <a:t>₺</a:t>
            </a:r>
            <a:r>
              <a:rPr lang="tr-TR" dirty="0">
                <a:effectLst/>
              </a:rPr>
              <a:t> ve küçük boy içinde 540 </a:t>
            </a:r>
            <a:r>
              <a:rPr lang="tr-TR" dirty="0"/>
              <a:t>₺</a:t>
            </a:r>
            <a:r>
              <a:rPr lang="tr-TR" dirty="0">
                <a:effectLst/>
              </a:rPr>
              <a:t>. Üç fabrikadaki emek </a:t>
            </a:r>
            <a:r>
              <a:rPr lang="tr-TR">
                <a:effectLst/>
              </a:rPr>
              <a:t>ve      makina </a:t>
            </a:r>
            <a:r>
              <a:rPr lang="tr-TR" dirty="0">
                <a:effectLst/>
              </a:rPr>
              <a:t>güçlerine göre ancak haftada 1 </a:t>
            </a:r>
            <a:r>
              <a:rPr lang="tr-TR" dirty="0" err="1">
                <a:effectLst/>
              </a:rPr>
              <a:t>nolu</a:t>
            </a:r>
            <a:r>
              <a:rPr lang="tr-TR" dirty="0">
                <a:effectLst/>
              </a:rPr>
              <a:t> fabrikada 800 birim, 2 </a:t>
            </a:r>
            <a:r>
              <a:rPr lang="tr-TR" dirty="0" err="1">
                <a:effectLst/>
              </a:rPr>
              <a:t>nolu</a:t>
            </a:r>
            <a:r>
              <a:rPr lang="tr-TR" dirty="0">
                <a:effectLst/>
              </a:rPr>
              <a:t> fabrikada 650 birim ve 3 </a:t>
            </a:r>
            <a:r>
              <a:rPr lang="tr-TR" dirty="0" err="1">
                <a:effectLst/>
              </a:rPr>
              <a:t>nolu</a:t>
            </a:r>
            <a:r>
              <a:rPr lang="tr-TR" dirty="0">
                <a:effectLst/>
              </a:rPr>
              <a:t> fabrikada 450 birim ürün üretilebilmektedir. Fabrikaların stoklama alanı sınırlıdır. 1 </a:t>
            </a:r>
            <a:r>
              <a:rPr lang="tr-TR" err="1">
                <a:effectLst/>
              </a:rPr>
              <a:t>nolu</a:t>
            </a:r>
            <a:r>
              <a:rPr lang="tr-TR">
                <a:effectLst/>
              </a:rPr>
              <a:t>   fabrikanın </a:t>
            </a:r>
            <a:r>
              <a:rPr lang="tr-TR" dirty="0">
                <a:effectLst/>
              </a:rPr>
              <a:t>1400 m2, 2 </a:t>
            </a:r>
            <a:r>
              <a:rPr lang="tr-TR" dirty="0" err="1">
                <a:effectLst/>
              </a:rPr>
              <a:t>nolu</a:t>
            </a:r>
            <a:r>
              <a:rPr lang="tr-TR" dirty="0">
                <a:effectLst/>
              </a:rPr>
              <a:t> fabrikanın 1250 m2 ve 3 </a:t>
            </a:r>
            <a:r>
              <a:rPr lang="tr-TR" dirty="0" err="1">
                <a:effectLst/>
              </a:rPr>
              <a:t>nolu</a:t>
            </a:r>
            <a:r>
              <a:rPr lang="tr-TR" dirty="0">
                <a:effectLst/>
              </a:rPr>
              <a:t> fabrikanın da 800 m2 </a:t>
            </a:r>
            <a:r>
              <a:rPr lang="tr-TR" dirty="0" err="1">
                <a:effectLst/>
              </a:rPr>
              <a:t>lik</a:t>
            </a:r>
            <a:r>
              <a:rPr lang="tr-TR" dirty="0">
                <a:effectLst/>
              </a:rPr>
              <a:t> </a:t>
            </a:r>
            <a:r>
              <a:rPr lang="tr-TR">
                <a:effectLst/>
              </a:rPr>
              <a:t>stoklama       alanı </a:t>
            </a:r>
            <a:r>
              <a:rPr lang="tr-TR" dirty="0">
                <a:effectLst/>
              </a:rPr>
              <a:t>vardır. Büyük boy parçanın haftalık üretiminde 2.5 m2, orta boy parçanın üretiminde 2 m2 ve küçük boy parçanın üretimi için 1.5 m2 yere gerek vardır.</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Satış bölümünün tahminine göre haftada büyük boy parçadan 800, orta boy parçadan 900 </a:t>
            </a:r>
            <a:r>
              <a:rPr lang="tr-TR">
                <a:effectLst/>
              </a:rPr>
              <a:t>ve   küçük </a:t>
            </a:r>
            <a:r>
              <a:rPr lang="tr-TR" dirty="0">
                <a:effectLst/>
              </a:rPr>
              <a:t>boy parçadan da 600 birim satılabilmektedir</a:t>
            </a:r>
            <a:r>
              <a:rPr lang="tr-TR" u="sng" dirty="0">
                <a:effectLst/>
              </a:rPr>
              <a:t>. Öte yandan, yönetim üç fabrikada üretilen malların göreli sayısının emek ve makina kapasitelerine denk oranda olmasını istemektedir</a:t>
            </a:r>
            <a:r>
              <a:rPr lang="tr-TR" u="sng">
                <a:effectLst/>
              </a:rPr>
              <a:t>.</a:t>
            </a:r>
            <a:r>
              <a:rPr lang="tr-TR">
                <a:effectLst/>
              </a:rPr>
              <a:t>        Yönetim </a:t>
            </a:r>
            <a:r>
              <a:rPr lang="tr-TR" dirty="0">
                <a:effectLst/>
              </a:rPr>
              <a:t>kârını en çok yapabilmek için üç fabrikada her bir boydan ne kadar birimlik </a:t>
            </a:r>
            <a:r>
              <a:rPr lang="tr-TR">
                <a:effectLst/>
              </a:rPr>
              <a:t>ürün            üretilmesi </a:t>
            </a:r>
            <a:r>
              <a:rPr lang="tr-TR" dirty="0">
                <a:effectLst/>
              </a:rPr>
              <a:t>gerektiğini saptamak istemektedir.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Problemi doğrusal programlama modeli olarak formülleştiriniz.</a:t>
            </a:r>
            <a:endParaRPr lang="tr-TR" dirty="0"/>
          </a:p>
          <a:p>
            <a:endParaRPr lang="tr-TR" dirty="0"/>
          </a:p>
        </p:txBody>
      </p:sp>
      <p:sp>
        <p:nvSpPr>
          <p:cNvPr id="3" name="Başlık 2">
            <a:extLst>
              <a:ext uri="{FF2B5EF4-FFF2-40B4-BE49-F238E27FC236}">
                <a16:creationId xmlns:a16="http://schemas.microsoft.com/office/drawing/2014/main" id="{918D8417-94D9-D516-BB83-C75ADE3541FF}"/>
              </a:ext>
            </a:extLst>
          </p:cNvPr>
          <p:cNvSpPr>
            <a:spLocks noGrp="1"/>
          </p:cNvSpPr>
          <p:nvPr>
            <p:ph type="title"/>
          </p:nvPr>
        </p:nvSpPr>
        <p:spPr/>
        <p:txBody>
          <a:bodyPr/>
          <a:lstStyle/>
          <a:p>
            <a:r>
              <a:rPr lang="tr-TR" dirty="0" err="1"/>
              <a:t>Boytaş</a:t>
            </a:r>
            <a:endParaRPr lang="tr-TR" dirty="0"/>
          </a:p>
        </p:txBody>
      </p:sp>
    </p:spTree>
    <p:extLst>
      <p:ext uri="{BB962C8B-B14F-4D97-AF65-F5344CB8AC3E}">
        <p14:creationId xmlns:p14="http://schemas.microsoft.com/office/powerpoint/2010/main" val="365948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59C8724-D82C-46B7-5A4A-0514686A120D}"/>
              </a:ext>
            </a:extLst>
          </p:cNvPr>
          <p:cNvSpPr>
            <a:spLocks noGrp="1"/>
          </p:cNvSpPr>
          <p:nvPr>
            <p:ph type="title"/>
          </p:nvPr>
        </p:nvSpPr>
        <p:spPr/>
        <p:txBody>
          <a:bodyPr/>
          <a:lstStyle/>
          <a:p>
            <a:r>
              <a:rPr lang="tr-TR" dirty="0" err="1"/>
              <a:t>Boytaş</a:t>
            </a:r>
            <a:endParaRPr lang="tr-T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3020F1-F539-2131-D5CE-A4975912BA90}"/>
                  </a:ext>
                </a:extLst>
              </p:cNvPr>
              <p:cNvSpPr txBox="1"/>
              <p:nvPr/>
            </p:nvSpPr>
            <p:spPr>
              <a:xfrm>
                <a:off x="179512" y="976568"/>
                <a:ext cx="71704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𝑥𝑖𝑗</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 </m:t>
                      </m:r>
                      <m:r>
                        <a:rPr lang="tr-TR" b="0" i="1" smtClean="0">
                          <a:latin typeface="Cambria Math" panose="02040503050406030204" pitchFamily="18" charset="0"/>
                        </a:rPr>
                        <m:t>𝑓𝑎𝑏𝑟𝑖𝑘𝑎𝑑𝑎</m:t>
                      </m:r>
                      <m:r>
                        <a:rPr lang="tr-TR" b="0" i="1" smtClean="0">
                          <a:latin typeface="Cambria Math" panose="02040503050406030204" pitchFamily="18" charset="0"/>
                        </a:rPr>
                        <m:t> </m:t>
                      </m:r>
                      <m:r>
                        <a:rPr lang="tr-TR" b="0" i="1" smtClean="0">
                          <a:latin typeface="Cambria Math" panose="02040503050406030204" pitchFamily="18" charset="0"/>
                        </a:rPr>
                        <m:t>𝑗</m:t>
                      </m:r>
                      <m:r>
                        <a:rPr lang="tr-TR" b="0" i="1" smtClean="0">
                          <a:latin typeface="Cambria Math" panose="02040503050406030204" pitchFamily="18" charset="0"/>
                        </a:rPr>
                        <m:t>. ü</m:t>
                      </m:r>
                      <m:r>
                        <a:rPr lang="tr-TR" b="0" i="1" smtClean="0">
                          <a:latin typeface="Cambria Math" panose="02040503050406030204" pitchFamily="18" charset="0"/>
                        </a:rPr>
                        <m:t>𝑟</m:t>
                      </m:r>
                      <m:r>
                        <a:rPr lang="tr-TR" b="0" i="1" smtClean="0">
                          <a:latin typeface="Cambria Math" panose="02040503050406030204" pitchFamily="18" charset="0"/>
                        </a:rPr>
                        <m:t>ü</m:t>
                      </m:r>
                      <m:r>
                        <a:rPr lang="tr-TR" b="0" i="1" smtClean="0">
                          <a:latin typeface="Cambria Math" panose="02040503050406030204" pitchFamily="18" charset="0"/>
                        </a:rPr>
                        <m:t>𝑛𝑒𝑛</m:t>
                      </m:r>
                      <m:r>
                        <a:rPr lang="tr-TR" b="0" i="1" smtClean="0">
                          <a:latin typeface="Cambria Math" panose="02040503050406030204" pitchFamily="18" charset="0"/>
                        </a:rPr>
                        <m:t> </m:t>
                      </m:r>
                      <m:r>
                        <a:rPr lang="tr-TR" b="0" i="1" smtClean="0">
                          <a:latin typeface="Cambria Math" panose="02040503050406030204" pitchFamily="18" charset="0"/>
                        </a:rPr>
                        <m:t>𝑛𝑒</m:t>
                      </m:r>
                      <m:r>
                        <a:rPr lang="tr-TR" b="0" i="1" smtClean="0">
                          <a:latin typeface="Cambria Math" panose="02040503050406030204" pitchFamily="18" charset="0"/>
                        </a:rPr>
                        <m:t> </m:t>
                      </m:r>
                      <m:r>
                        <a:rPr lang="tr-TR" b="0" i="1" smtClean="0">
                          <a:latin typeface="Cambria Math" panose="02040503050406030204" pitchFamily="18" charset="0"/>
                        </a:rPr>
                        <m:t>𝑘𝑎𝑑𝑎𝑟</m:t>
                      </m:r>
                      <m:r>
                        <a:rPr lang="tr-TR" b="0" i="1" smtClean="0">
                          <a:latin typeface="Cambria Math" panose="02040503050406030204" pitchFamily="18" charset="0"/>
                        </a:rPr>
                        <m:t> ü</m:t>
                      </m:r>
                      <m:r>
                        <a:rPr lang="tr-TR" b="0" i="1" smtClean="0">
                          <a:latin typeface="Cambria Math" panose="02040503050406030204" pitchFamily="18" charset="0"/>
                        </a:rPr>
                        <m:t>𝑟𝑒𝑡𝑖𝑙𝑒𝑐𝑒𝑘</m:t>
                      </m:r>
                      <m:r>
                        <a:rPr lang="tr-TR" b="0" i="1" smtClean="0">
                          <a:latin typeface="Cambria Math" panose="02040503050406030204" pitchFamily="18" charset="0"/>
                        </a:rPr>
                        <m:t> (</m:t>
                      </m:r>
                      <m:r>
                        <m:rPr>
                          <m:nor/>
                        </m:rPr>
                        <a:rPr lang="tr-TR" dirty="0"/>
                        <m:t>i</m:t>
                      </m:r>
                      <m:r>
                        <m:rPr>
                          <m:nor/>
                        </m:rPr>
                        <a:rPr lang="tr-TR" dirty="0"/>
                        <m:t>=1..3, </m:t>
                      </m:r>
                      <m:r>
                        <m:rPr>
                          <m:nor/>
                        </m:rPr>
                        <a:rPr lang="tr-TR" dirty="0"/>
                        <m:t>J</m:t>
                      </m:r>
                      <m:r>
                        <m:rPr>
                          <m:nor/>
                        </m:rPr>
                        <a:rPr lang="tr-TR" dirty="0"/>
                        <m:t>=1..3</m:t>
                      </m:r>
                      <m:r>
                        <a:rPr lang="tr-TR" b="0" i="1" smtClean="0">
                          <a:latin typeface="Cambria Math" panose="02040503050406030204" pitchFamily="18" charset="0"/>
                        </a:rPr>
                        <m:t>)</m:t>
                      </m:r>
                    </m:oMath>
                  </m:oMathPara>
                </a14:m>
                <a:endParaRPr lang="tr-TR" dirty="0"/>
              </a:p>
            </p:txBody>
          </p:sp>
        </mc:Choice>
        <mc:Fallback xmlns="">
          <p:sp>
            <p:nvSpPr>
              <p:cNvPr id="4" name="TextBox 3">
                <a:extLst>
                  <a:ext uri="{FF2B5EF4-FFF2-40B4-BE49-F238E27FC236}">
                    <a16:creationId xmlns:a16="http://schemas.microsoft.com/office/drawing/2014/main" id="{483020F1-F539-2131-D5CE-A4975912BA90}"/>
                  </a:ext>
                </a:extLst>
              </p:cNvPr>
              <p:cNvSpPr txBox="1">
                <a:spLocks noRot="1" noChangeAspect="1" noMove="1" noResize="1" noEditPoints="1" noAdjustHandles="1" noChangeArrowheads="1" noChangeShapeType="1" noTextEdit="1"/>
              </p:cNvSpPr>
              <p:nvPr/>
            </p:nvSpPr>
            <p:spPr>
              <a:xfrm>
                <a:off x="179512" y="976568"/>
                <a:ext cx="7170443" cy="276999"/>
              </a:xfrm>
              <a:prstGeom prst="rect">
                <a:avLst/>
              </a:prstGeom>
              <a:blipFill>
                <a:blip r:embed="rId2"/>
                <a:stretch>
                  <a:fillRect t="-2174"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C82596-323D-2E0B-3ED3-0CE41B736C53}"/>
                  </a:ext>
                </a:extLst>
              </p:cNvPr>
              <p:cNvSpPr txBox="1"/>
              <p:nvPr/>
            </p:nvSpPr>
            <p:spPr>
              <a:xfrm>
                <a:off x="284832" y="1409665"/>
                <a:ext cx="85743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=800 </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r>
                            <a:rPr lang="tr-TR" b="0" i="1" smtClean="0">
                              <a:latin typeface="Cambria Math" panose="02040503050406030204" pitchFamily="18" charset="0"/>
                            </a:rPr>
                            <m:t>11+</m:t>
                          </m:r>
                          <m:r>
                            <a:rPr lang="tr-TR" b="0" i="1" smtClean="0">
                              <a:latin typeface="Cambria Math" panose="02040503050406030204" pitchFamily="18" charset="0"/>
                            </a:rPr>
                            <m:t>𝑥</m:t>
                          </m:r>
                          <m:r>
                            <a:rPr lang="tr-TR" b="0" i="1" smtClean="0">
                              <a:latin typeface="Cambria Math" panose="02040503050406030204" pitchFamily="18" charset="0"/>
                            </a:rPr>
                            <m:t>21+</m:t>
                          </m:r>
                          <m:r>
                            <a:rPr lang="tr-TR" b="0" i="1" smtClean="0">
                              <a:latin typeface="Cambria Math" panose="02040503050406030204" pitchFamily="18" charset="0"/>
                            </a:rPr>
                            <m:t>𝑥</m:t>
                          </m:r>
                          <m:r>
                            <a:rPr lang="tr-TR" b="0" i="1" smtClean="0">
                              <a:latin typeface="Cambria Math" panose="02040503050406030204" pitchFamily="18" charset="0"/>
                            </a:rPr>
                            <m:t>31</m:t>
                          </m:r>
                        </m:e>
                      </m:d>
                      <m:r>
                        <a:rPr lang="tr-TR" b="0" i="1" smtClean="0">
                          <a:latin typeface="Cambria Math" panose="02040503050406030204" pitchFamily="18" charset="0"/>
                        </a:rPr>
                        <m:t>+600 </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22+</m:t>
                          </m:r>
                          <m:r>
                            <a:rPr lang="tr-TR" b="0" i="1" smtClean="0">
                              <a:latin typeface="Cambria Math" panose="02040503050406030204" pitchFamily="18" charset="0"/>
                            </a:rPr>
                            <m:t>𝑥</m:t>
                          </m:r>
                          <m:r>
                            <a:rPr lang="tr-TR" b="0" i="1" smtClean="0">
                              <a:latin typeface="Cambria Math" panose="02040503050406030204" pitchFamily="18" charset="0"/>
                            </a:rPr>
                            <m:t>32</m:t>
                          </m:r>
                        </m:e>
                      </m:d>
                      <m:r>
                        <a:rPr lang="tr-TR" b="0" i="1" smtClean="0">
                          <a:latin typeface="Cambria Math" panose="02040503050406030204" pitchFamily="18" charset="0"/>
                        </a:rPr>
                        <m:t>+540 (</m:t>
                      </m:r>
                      <m:r>
                        <a:rPr lang="tr-TR" b="0" i="1" smtClean="0">
                          <a:latin typeface="Cambria Math" panose="02040503050406030204" pitchFamily="18" charset="0"/>
                        </a:rPr>
                        <m:t>𝑥</m:t>
                      </m:r>
                      <m:r>
                        <a:rPr lang="tr-TR" b="0" i="1" smtClean="0">
                          <a:latin typeface="Cambria Math" panose="02040503050406030204" pitchFamily="18" charset="0"/>
                        </a:rPr>
                        <m:t>13+</m:t>
                      </m:r>
                      <m:r>
                        <a:rPr lang="tr-TR" b="0" i="1" smtClean="0">
                          <a:latin typeface="Cambria Math" panose="02040503050406030204" pitchFamily="18" charset="0"/>
                        </a:rPr>
                        <m:t>𝑥</m:t>
                      </m:r>
                      <m:r>
                        <a:rPr lang="tr-TR" b="0" i="1" smtClean="0">
                          <a:latin typeface="Cambria Math" panose="02040503050406030204" pitchFamily="18" charset="0"/>
                        </a:rPr>
                        <m:t>23+</m:t>
                      </m:r>
                      <m:r>
                        <a:rPr lang="tr-TR" b="0" i="1" smtClean="0">
                          <a:latin typeface="Cambria Math" panose="02040503050406030204" pitchFamily="18" charset="0"/>
                        </a:rPr>
                        <m:t>𝑥</m:t>
                      </m:r>
                      <m:r>
                        <a:rPr lang="tr-TR" b="0" i="1" smtClean="0">
                          <a:latin typeface="Cambria Math" panose="02040503050406030204" pitchFamily="18" charset="0"/>
                        </a:rPr>
                        <m:t>33) </m:t>
                      </m:r>
                    </m:oMath>
                  </m:oMathPara>
                </a14:m>
                <a:endParaRPr lang="tr-TR" dirty="0"/>
              </a:p>
            </p:txBody>
          </p:sp>
        </mc:Choice>
        <mc:Fallback xmlns="">
          <p:sp>
            <p:nvSpPr>
              <p:cNvPr id="6" name="TextBox 5">
                <a:extLst>
                  <a:ext uri="{FF2B5EF4-FFF2-40B4-BE49-F238E27FC236}">
                    <a16:creationId xmlns:a16="http://schemas.microsoft.com/office/drawing/2014/main" id="{E2C82596-323D-2E0B-3ED3-0CE41B736C53}"/>
                  </a:ext>
                </a:extLst>
              </p:cNvPr>
              <p:cNvSpPr txBox="1">
                <a:spLocks noRot="1" noChangeAspect="1" noMove="1" noResize="1" noEditPoints="1" noAdjustHandles="1" noChangeArrowheads="1" noChangeShapeType="1" noTextEdit="1"/>
              </p:cNvSpPr>
              <p:nvPr/>
            </p:nvSpPr>
            <p:spPr>
              <a:xfrm>
                <a:off x="284832" y="1409665"/>
                <a:ext cx="8574335" cy="276999"/>
              </a:xfrm>
              <a:prstGeom prst="rect">
                <a:avLst/>
              </a:prstGeom>
              <a:blipFill>
                <a:blip r:embed="rId3"/>
                <a:stretch>
                  <a:fillRect l="-142" t="-2174" b="-32609"/>
                </a:stretch>
              </a:blipFill>
            </p:spPr>
            <p:txBody>
              <a:bodyPr/>
              <a:lstStyle/>
              <a:p>
                <a:r>
                  <a:rPr lang="tr-TR">
                    <a:noFill/>
                  </a:rPr>
                  <a:t> </a:t>
                </a:r>
              </a:p>
            </p:txBody>
          </p:sp>
        </mc:Fallback>
      </mc:AlternateContent>
      <p:sp>
        <p:nvSpPr>
          <p:cNvPr id="7" name="TextBox 6">
            <a:extLst>
              <a:ext uri="{FF2B5EF4-FFF2-40B4-BE49-F238E27FC236}">
                <a16:creationId xmlns:a16="http://schemas.microsoft.com/office/drawing/2014/main" id="{40223AD5-DB86-20C5-2A15-599DF55791FF}"/>
              </a:ext>
            </a:extLst>
          </p:cNvPr>
          <p:cNvSpPr txBox="1"/>
          <p:nvPr/>
        </p:nvSpPr>
        <p:spPr>
          <a:xfrm>
            <a:off x="267659" y="2203682"/>
            <a:ext cx="1149674" cy="923330"/>
          </a:xfrm>
          <a:prstGeom prst="rect">
            <a:avLst/>
          </a:prstGeom>
          <a:noFill/>
        </p:spPr>
        <p:txBody>
          <a:bodyPr wrap="none" rtlCol="0">
            <a:spAutoFit/>
          </a:bodyPr>
          <a:lstStyle/>
          <a:p>
            <a:r>
              <a:rPr lang="tr-TR" dirty="0"/>
              <a:t>1: Büyük</a:t>
            </a:r>
          </a:p>
          <a:p>
            <a:r>
              <a:rPr lang="tr-TR" dirty="0"/>
              <a:t>2: Orta</a:t>
            </a:r>
          </a:p>
          <a:p>
            <a:r>
              <a:rPr lang="tr-TR" dirty="0"/>
              <a:t>3: Küçük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A2D33E-F7B3-F183-D7CF-D9F03D56EF49}"/>
                  </a:ext>
                </a:extLst>
              </p:cNvPr>
              <p:cNvSpPr txBox="1"/>
              <p:nvPr/>
            </p:nvSpPr>
            <p:spPr>
              <a:xfrm>
                <a:off x="1979712" y="2204865"/>
                <a:ext cx="24926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11+</m:t>
                      </m:r>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13 ≤800</m:t>
                      </m:r>
                    </m:oMath>
                  </m:oMathPara>
                </a14:m>
                <a:endParaRPr lang="tr-TR" dirty="0"/>
              </a:p>
            </p:txBody>
          </p:sp>
        </mc:Choice>
        <mc:Fallback xmlns="">
          <p:sp>
            <p:nvSpPr>
              <p:cNvPr id="8" name="TextBox 7">
                <a:extLst>
                  <a:ext uri="{FF2B5EF4-FFF2-40B4-BE49-F238E27FC236}">
                    <a16:creationId xmlns:a16="http://schemas.microsoft.com/office/drawing/2014/main" id="{C3A2D33E-F7B3-F183-D7CF-D9F03D56EF49}"/>
                  </a:ext>
                </a:extLst>
              </p:cNvPr>
              <p:cNvSpPr txBox="1">
                <a:spLocks noRot="1" noChangeAspect="1" noMove="1" noResize="1" noEditPoints="1" noAdjustHandles="1" noChangeArrowheads="1" noChangeShapeType="1" noTextEdit="1"/>
              </p:cNvSpPr>
              <p:nvPr/>
            </p:nvSpPr>
            <p:spPr>
              <a:xfrm>
                <a:off x="1979712" y="2204865"/>
                <a:ext cx="2492670" cy="276999"/>
              </a:xfrm>
              <a:prstGeom prst="rect">
                <a:avLst/>
              </a:prstGeom>
              <a:blipFill>
                <a:blip r:embed="rId4"/>
                <a:stretch>
                  <a:fillRect l="-1711" r="-1467"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8711AB-2719-19BF-3074-57119FCF4DDD}"/>
                  </a:ext>
                </a:extLst>
              </p:cNvPr>
              <p:cNvSpPr txBox="1"/>
              <p:nvPr/>
            </p:nvSpPr>
            <p:spPr>
              <a:xfrm>
                <a:off x="1979712" y="2575845"/>
                <a:ext cx="24926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21+</m:t>
                      </m:r>
                      <m:r>
                        <a:rPr lang="tr-TR" b="0" i="1" smtClean="0">
                          <a:latin typeface="Cambria Math" panose="02040503050406030204" pitchFamily="18" charset="0"/>
                        </a:rPr>
                        <m:t>𝑥</m:t>
                      </m:r>
                      <m:r>
                        <a:rPr lang="tr-TR" b="0" i="1" smtClean="0">
                          <a:latin typeface="Cambria Math" panose="02040503050406030204" pitchFamily="18" charset="0"/>
                        </a:rPr>
                        <m:t>22+</m:t>
                      </m:r>
                      <m:r>
                        <a:rPr lang="tr-TR" b="0" i="1" smtClean="0">
                          <a:latin typeface="Cambria Math" panose="02040503050406030204" pitchFamily="18" charset="0"/>
                        </a:rPr>
                        <m:t>𝑥</m:t>
                      </m:r>
                      <m:r>
                        <a:rPr lang="tr-TR" b="0" i="1" smtClean="0">
                          <a:latin typeface="Cambria Math" panose="02040503050406030204" pitchFamily="18" charset="0"/>
                        </a:rPr>
                        <m:t>23 ≤650</m:t>
                      </m:r>
                    </m:oMath>
                  </m:oMathPara>
                </a14:m>
                <a:endParaRPr lang="tr-TR" dirty="0"/>
              </a:p>
            </p:txBody>
          </p:sp>
        </mc:Choice>
        <mc:Fallback xmlns="">
          <p:sp>
            <p:nvSpPr>
              <p:cNvPr id="9" name="TextBox 8">
                <a:extLst>
                  <a:ext uri="{FF2B5EF4-FFF2-40B4-BE49-F238E27FC236}">
                    <a16:creationId xmlns:a16="http://schemas.microsoft.com/office/drawing/2014/main" id="{3D8711AB-2719-19BF-3074-57119FCF4DDD}"/>
                  </a:ext>
                </a:extLst>
              </p:cNvPr>
              <p:cNvSpPr txBox="1">
                <a:spLocks noRot="1" noChangeAspect="1" noMove="1" noResize="1" noEditPoints="1" noAdjustHandles="1" noChangeArrowheads="1" noChangeShapeType="1" noTextEdit="1"/>
              </p:cNvSpPr>
              <p:nvPr/>
            </p:nvSpPr>
            <p:spPr>
              <a:xfrm>
                <a:off x="1979712" y="2575845"/>
                <a:ext cx="2492670" cy="276999"/>
              </a:xfrm>
              <a:prstGeom prst="rect">
                <a:avLst/>
              </a:prstGeom>
              <a:blipFill>
                <a:blip r:embed="rId5"/>
                <a:stretch>
                  <a:fillRect l="-1711" r="-1711"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D3F124-BCD6-D8E2-E9FC-3EF2DFAF2679}"/>
                  </a:ext>
                </a:extLst>
              </p:cNvPr>
              <p:cNvSpPr txBox="1"/>
              <p:nvPr/>
            </p:nvSpPr>
            <p:spPr>
              <a:xfrm>
                <a:off x="1979712" y="2997514"/>
                <a:ext cx="24926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31+</m:t>
                      </m:r>
                      <m:r>
                        <a:rPr lang="tr-TR" b="0" i="1" smtClean="0">
                          <a:latin typeface="Cambria Math" panose="02040503050406030204" pitchFamily="18" charset="0"/>
                        </a:rPr>
                        <m:t>𝑥</m:t>
                      </m:r>
                      <m:r>
                        <a:rPr lang="tr-TR" b="0" i="1" smtClean="0">
                          <a:latin typeface="Cambria Math" panose="02040503050406030204" pitchFamily="18" charset="0"/>
                        </a:rPr>
                        <m:t>32+</m:t>
                      </m:r>
                      <m:r>
                        <a:rPr lang="tr-TR" b="0" i="1" smtClean="0">
                          <a:latin typeface="Cambria Math" panose="02040503050406030204" pitchFamily="18" charset="0"/>
                        </a:rPr>
                        <m:t>𝑥</m:t>
                      </m:r>
                      <m:r>
                        <a:rPr lang="tr-TR" b="0" i="1" smtClean="0">
                          <a:latin typeface="Cambria Math" panose="02040503050406030204" pitchFamily="18" charset="0"/>
                        </a:rPr>
                        <m:t>33 ≤450</m:t>
                      </m:r>
                    </m:oMath>
                  </m:oMathPara>
                </a14:m>
                <a:endParaRPr lang="tr-TR" dirty="0"/>
              </a:p>
            </p:txBody>
          </p:sp>
        </mc:Choice>
        <mc:Fallback xmlns="">
          <p:sp>
            <p:nvSpPr>
              <p:cNvPr id="10" name="TextBox 9">
                <a:extLst>
                  <a:ext uri="{FF2B5EF4-FFF2-40B4-BE49-F238E27FC236}">
                    <a16:creationId xmlns:a16="http://schemas.microsoft.com/office/drawing/2014/main" id="{38D3F124-BCD6-D8E2-E9FC-3EF2DFAF2679}"/>
                  </a:ext>
                </a:extLst>
              </p:cNvPr>
              <p:cNvSpPr txBox="1">
                <a:spLocks noRot="1" noChangeAspect="1" noMove="1" noResize="1" noEditPoints="1" noAdjustHandles="1" noChangeArrowheads="1" noChangeShapeType="1" noTextEdit="1"/>
              </p:cNvSpPr>
              <p:nvPr/>
            </p:nvSpPr>
            <p:spPr>
              <a:xfrm>
                <a:off x="1979712" y="2997514"/>
                <a:ext cx="2492670" cy="276999"/>
              </a:xfrm>
              <a:prstGeom prst="rect">
                <a:avLst/>
              </a:prstGeom>
              <a:blipFill>
                <a:blip r:embed="rId6"/>
                <a:stretch>
                  <a:fillRect l="-1711" r="-1711"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F32827-F971-87FF-1F53-DA015DE035B9}"/>
                  </a:ext>
                </a:extLst>
              </p:cNvPr>
              <p:cNvSpPr txBox="1"/>
              <p:nvPr/>
            </p:nvSpPr>
            <p:spPr>
              <a:xfrm>
                <a:off x="2916899" y="3717032"/>
                <a:ext cx="3310202" cy="276999"/>
              </a:xfrm>
              <a:prstGeom prst="rect">
                <a:avLst/>
              </a:prstGeom>
              <a:noFill/>
            </p:spPr>
            <p:txBody>
              <a:bodyPr wrap="none" lIns="0" tIns="0" rIns="0" bIns="0" rtlCol="0">
                <a:spAutoFit/>
              </a:bodyPr>
              <a:lstStyle/>
              <a:p>
                <a:r>
                  <a:rPr lang="tr-TR" b="0" dirty="0">
                    <a:ea typeface="Cambria Math" panose="02040503050406030204" pitchFamily="18" charset="0"/>
                  </a:rPr>
                  <a:t>2.5</a:t>
                </a:r>
                <a14:m>
                  <m:oMath xmlns:m="http://schemas.openxmlformats.org/officeDocument/2006/math">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11+2</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12+1.5</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13 ≤1400</m:t>
                    </m:r>
                  </m:oMath>
                </a14:m>
                <a:endParaRPr lang="tr-TR" dirty="0"/>
              </a:p>
            </p:txBody>
          </p:sp>
        </mc:Choice>
        <mc:Fallback xmlns="">
          <p:sp>
            <p:nvSpPr>
              <p:cNvPr id="11" name="TextBox 10">
                <a:extLst>
                  <a:ext uri="{FF2B5EF4-FFF2-40B4-BE49-F238E27FC236}">
                    <a16:creationId xmlns:a16="http://schemas.microsoft.com/office/drawing/2014/main" id="{5BF32827-F971-87FF-1F53-DA015DE035B9}"/>
                  </a:ext>
                </a:extLst>
              </p:cNvPr>
              <p:cNvSpPr txBox="1">
                <a:spLocks noRot="1" noChangeAspect="1" noMove="1" noResize="1" noEditPoints="1" noAdjustHandles="1" noChangeArrowheads="1" noChangeShapeType="1" noTextEdit="1"/>
              </p:cNvSpPr>
              <p:nvPr/>
            </p:nvSpPr>
            <p:spPr>
              <a:xfrm>
                <a:off x="2916899" y="3717032"/>
                <a:ext cx="3310202" cy="276999"/>
              </a:xfrm>
              <a:prstGeom prst="rect">
                <a:avLst/>
              </a:prstGeom>
              <a:blipFill>
                <a:blip r:embed="rId7"/>
                <a:stretch>
                  <a:fillRect l="-4228" t="-28889" r="-551"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3C9929-0EF1-8C6A-1596-E539DA32C900}"/>
                  </a:ext>
                </a:extLst>
              </p:cNvPr>
              <p:cNvSpPr txBox="1"/>
              <p:nvPr/>
            </p:nvSpPr>
            <p:spPr>
              <a:xfrm>
                <a:off x="2972989" y="4123432"/>
                <a:ext cx="33230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tr-TR" dirty="0" smtClean="0">
                          <a:ea typeface="Cambria Math" panose="02040503050406030204" pitchFamily="18" charset="0"/>
                        </a:rPr>
                        <m:t>2.5</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2</m:t>
                      </m:r>
                      <m:r>
                        <a:rPr lang="tr-TR" i="1">
                          <a:latin typeface="Cambria Math" panose="02040503050406030204" pitchFamily="18" charset="0"/>
                          <a:ea typeface="Cambria Math" panose="02040503050406030204" pitchFamily="18" charset="0"/>
                        </a:rPr>
                        <m:t>1+2</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2</m:t>
                      </m:r>
                      <m:r>
                        <a:rPr lang="tr-TR" i="1">
                          <a:latin typeface="Cambria Math" panose="02040503050406030204" pitchFamily="18" charset="0"/>
                          <a:ea typeface="Cambria Math" panose="02040503050406030204" pitchFamily="18" charset="0"/>
                        </a:rPr>
                        <m:t>2+1.5</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2</m:t>
                      </m:r>
                      <m:r>
                        <a:rPr lang="tr-TR" i="1">
                          <a:latin typeface="Cambria Math" panose="02040503050406030204" pitchFamily="18" charset="0"/>
                          <a:ea typeface="Cambria Math" panose="02040503050406030204" pitchFamily="18" charset="0"/>
                        </a:rPr>
                        <m:t>3</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1250</m:t>
                      </m:r>
                    </m:oMath>
                  </m:oMathPara>
                </a14:m>
                <a:endParaRPr lang="tr-TR" dirty="0"/>
              </a:p>
            </p:txBody>
          </p:sp>
        </mc:Choice>
        <mc:Fallback xmlns="">
          <p:sp>
            <p:nvSpPr>
              <p:cNvPr id="12" name="TextBox 11">
                <a:extLst>
                  <a:ext uri="{FF2B5EF4-FFF2-40B4-BE49-F238E27FC236}">
                    <a16:creationId xmlns:a16="http://schemas.microsoft.com/office/drawing/2014/main" id="{373C9929-0EF1-8C6A-1596-E539DA32C900}"/>
                  </a:ext>
                </a:extLst>
              </p:cNvPr>
              <p:cNvSpPr txBox="1">
                <a:spLocks noRot="1" noChangeAspect="1" noMove="1" noResize="1" noEditPoints="1" noAdjustHandles="1" noChangeArrowheads="1" noChangeShapeType="1" noTextEdit="1"/>
              </p:cNvSpPr>
              <p:nvPr/>
            </p:nvSpPr>
            <p:spPr>
              <a:xfrm>
                <a:off x="2972989" y="4123432"/>
                <a:ext cx="3323026" cy="276999"/>
              </a:xfrm>
              <a:prstGeom prst="rect">
                <a:avLst/>
              </a:prstGeom>
              <a:blipFill>
                <a:blip r:embed="rId8"/>
                <a:stretch>
                  <a:fillRect l="-734" r="-734"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2CD4179-BFA6-AF55-5F71-57F716C8CB89}"/>
                  </a:ext>
                </a:extLst>
              </p:cNvPr>
              <p:cNvSpPr txBox="1"/>
              <p:nvPr/>
            </p:nvSpPr>
            <p:spPr>
              <a:xfrm>
                <a:off x="2916898" y="4548922"/>
                <a:ext cx="31947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tr-TR" dirty="0" smtClean="0">
                          <a:ea typeface="Cambria Math" panose="02040503050406030204" pitchFamily="18" charset="0"/>
                        </a:rPr>
                        <m:t>2.5</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1+2</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2+1.5</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3</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800</m:t>
                      </m:r>
                    </m:oMath>
                  </m:oMathPara>
                </a14:m>
                <a:endParaRPr lang="tr-TR" dirty="0"/>
              </a:p>
            </p:txBody>
          </p:sp>
        </mc:Choice>
        <mc:Fallback xmlns="">
          <p:sp>
            <p:nvSpPr>
              <p:cNvPr id="13" name="TextBox 12">
                <a:extLst>
                  <a:ext uri="{FF2B5EF4-FFF2-40B4-BE49-F238E27FC236}">
                    <a16:creationId xmlns:a16="http://schemas.microsoft.com/office/drawing/2014/main" id="{B2CD4179-BFA6-AF55-5F71-57F716C8CB89}"/>
                  </a:ext>
                </a:extLst>
              </p:cNvPr>
              <p:cNvSpPr txBox="1">
                <a:spLocks noRot="1" noChangeAspect="1" noMove="1" noResize="1" noEditPoints="1" noAdjustHandles="1" noChangeArrowheads="1" noChangeShapeType="1" noTextEdit="1"/>
              </p:cNvSpPr>
              <p:nvPr/>
            </p:nvSpPr>
            <p:spPr>
              <a:xfrm>
                <a:off x="2916898" y="4548922"/>
                <a:ext cx="3194785" cy="276999"/>
              </a:xfrm>
              <a:prstGeom prst="rect">
                <a:avLst/>
              </a:prstGeom>
              <a:blipFill>
                <a:blip r:embed="rId9"/>
                <a:stretch>
                  <a:fillRect l="-571" r="-571"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09216A-8100-A3E4-ACCD-FCE4F5A67536}"/>
                  </a:ext>
                </a:extLst>
              </p:cNvPr>
              <p:cNvSpPr txBox="1"/>
              <p:nvPr/>
            </p:nvSpPr>
            <p:spPr>
              <a:xfrm>
                <a:off x="5779552" y="2204864"/>
                <a:ext cx="2428550"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11+</m:t>
                    </m:r>
                    <m:r>
                      <a:rPr lang="tr-TR" b="0" i="1" smtClean="0">
                        <a:latin typeface="Cambria Math" panose="02040503050406030204" pitchFamily="18" charset="0"/>
                      </a:rPr>
                      <m:t>𝑥</m:t>
                    </m:r>
                    <m:r>
                      <a:rPr lang="tr-TR" b="0" i="1" smtClean="0">
                        <a:latin typeface="Cambria Math" panose="02040503050406030204" pitchFamily="18" charset="0"/>
                      </a:rPr>
                      <m:t>21+</m:t>
                    </m:r>
                    <m:r>
                      <a:rPr lang="tr-TR" b="0" i="1" smtClean="0">
                        <a:latin typeface="Cambria Math" panose="02040503050406030204" pitchFamily="18" charset="0"/>
                      </a:rPr>
                      <m:t>𝑥</m:t>
                    </m:r>
                    <m:r>
                      <a:rPr lang="tr-TR" b="0" i="1" smtClean="0">
                        <a:latin typeface="Cambria Math" panose="02040503050406030204" pitchFamily="18" charset="0"/>
                      </a:rPr>
                      <m:t>31 ≤</m:t>
                    </m:r>
                  </m:oMath>
                </a14:m>
                <a:r>
                  <a:rPr lang="tr-TR" dirty="0"/>
                  <a:t>800 </a:t>
                </a:r>
              </a:p>
            </p:txBody>
          </p:sp>
        </mc:Choice>
        <mc:Fallback xmlns="">
          <p:sp>
            <p:nvSpPr>
              <p:cNvPr id="14" name="TextBox 13">
                <a:extLst>
                  <a:ext uri="{FF2B5EF4-FFF2-40B4-BE49-F238E27FC236}">
                    <a16:creationId xmlns:a16="http://schemas.microsoft.com/office/drawing/2014/main" id="{E409216A-8100-A3E4-ACCD-FCE4F5A67536}"/>
                  </a:ext>
                </a:extLst>
              </p:cNvPr>
              <p:cNvSpPr txBox="1">
                <a:spLocks noRot="1" noChangeAspect="1" noMove="1" noResize="1" noEditPoints="1" noAdjustHandles="1" noChangeArrowheads="1" noChangeShapeType="1" noTextEdit="1"/>
              </p:cNvSpPr>
              <p:nvPr/>
            </p:nvSpPr>
            <p:spPr>
              <a:xfrm>
                <a:off x="5779552" y="2204864"/>
                <a:ext cx="2428550" cy="276999"/>
              </a:xfrm>
              <a:prstGeom prst="rect">
                <a:avLst/>
              </a:prstGeom>
              <a:blipFill>
                <a:blip r:embed="rId10"/>
                <a:stretch>
                  <a:fillRect l="-3266" t="-28889" r="-3518"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0A8010-C4A5-7A7C-66A1-18DD3401CB5D}"/>
                  </a:ext>
                </a:extLst>
              </p:cNvPr>
              <p:cNvSpPr txBox="1"/>
              <p:nvPr/>
            </p:nvSpPr>
            <p:spPr>
              <a:xfrm>
                <a:off x="5779552" y="2575845"/>
                <a:ext cx="2492670"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22+</m:t>
                    </m:r>
                    <m:r>
                      <a:rPr lang="tr-TR" b="0" i="1" smtClean="0">
                        <a:latin typeface="Cambria Math" panose="02040503050406030204" pitchFamily="18" charset="0"/>
                      </a:rPr>
                      <m:t>𝑥</m:t>
                    </m:r>
                    <m:r>
                      <a:rPr lang="tr-TR" b="0" i="1" smtClean="0">
                        <a:latin typeface="Cambria Math" panose="02040503050406030204" pitchFamily="18" charset="0"/>
                      </a:rPr>
                      <m:t>32 ≤</m:t>
                    </m:r>
                    <m:r>
                      <a:rPr lang="tr-TR" b="0" i="0" smtClean="0">
                        <a:latin typeface="Cambria Math" panose="02040503050406030204" pitchFamily="18" charset="0"/>
                        <a:ea typeface="Cambria Math" panose="02040503050406030204" pitchFamily="18" charset="0"/>
                      </a:rPr>
                      <m:t>9</m:t>
                    </m:r>
                  </m:oMath>
                </a14:m>
                <a:r>
                  <a:rPr lang="tr-TR" dirty="0"/>
                  <a:t>00 </a:t>
                </a:r>
              </a:p>
            </p:txBody>
          </p:sp>
        </mc:Choice>
        <mc:Fallback xmlns="">
          <p:sp>
            <p:nvSpPr>
              <p:cNvPr id="15" name="TextBox 14">
                <a:extLst>
                  <a:ext uri="{FF2B5EF4-FFF2-40B4-BE49-F238E27FC236}">
                    <a16:creationId xmlns:a16="http://schemas.microsoft.com/office/drawing/2014/main" id="{B60A8010-C4A5-7A7C-66A1-18DD3401CB5D}"/>
                  </a:ext>
                </a:extLst>
              </p:cNvPr>
              <p:cNvSpPr txBox="1">
                <a:spLocks noRot="1" noChangeAspect="1" noMove="1" noResize="1" noEditPoints="1" noAdjustHandles="1" noChangeArrowheads="1" noChangeShapeType="1" noTextEdit="1"/>
              </p:cNvSpPr>
              <p:nvPr/>
            </p:nvSpPr>
            <p:spPr>
              <a:xfrm>
                <a:off x="5779552" y="2575845"/>
                <a:ext cx="2492670" cy="276999"/>
              </a:xfrm>
              <a:prstGeom prst="rect">
                <a:avLst/>
              </a:prstGeom>
              <a:blipFill>
                <a:blip r:embed="rId11"/>
                <a:stretch>
                  <a:fillRect l="-3178" t="-28889" r="-3667"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3698ADA-6668-DDE6-F46A-EC5BF04A31EF}"/>
                  </a:ext>
                </a:extLst>
              </p:cNvPr>
              <p:cNvSpPr txBox="1"/>
              <p:nvPr/>
            </p:nvSpPr>
            <p:spPr>
              <a:xfrm>
                <a:off x="5843672" y="2973285"/>
                <a:ext cx="2428550"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13+</m:t>
                    </m:r>
                    <m:r>
                      <a:rPr lang="tr-TR" b="0" i="1" smtClean="0">
                        <a:latin typeface="Cambria Math" panose="02040503050406030204" pitchFamily="18" charset="0"/>
                      </a:rPr>
                      <m:t>𝑥</m:t>
                    </m:r>
                    <m:r>
                      <a:rPr lang="tr-TR" b="0" i="1" smtClean="0">
                        <a:latin typeface="Cambria Math" panose="02040503050406030204" pitchFamily="18" charset="0"/>
                      </a:rPr>
                      <m:t>23+</m:t>
                    </m:r>
                    <m:r>
                      <a:rPr lang="tr-TR" b="0" i="1" smtClean="0">
                        <a:latin typeface="Cambria Math" panose="02040503050406030204" pitchFamily="18" charset="0"/>
                      </a:rPr>
                      <m:t>𝑥</m:t>
                    </m:r>
                    <m:r>
                      <a:rPr lang="tr-TR" b="0" i="1" smtClean="0">
                        <a:latin typeface="Cambria Math" panose="02040503050406030204" pitchFamily="18" charset="0"/>
                      </a:rPr>
                      <m:t>33 ≤</m:t>
                    </m:r>
                  </m:oMath>
                </a14:m>
                <a:r>
                  <a:rPr lang="tr-TR" dirty="0"/>
                  <a:t>600 </a:t>
                </a:r>
              </a:p>
            </p:txBody>
          </p:sp>
        </mc:Choice>
        <mc:Fallback xmlns="">
          <p:sp>
            <p:nvSpPr>
              <p:cNvPr id="16" name="TextBox 15">
                <a:extLst>
                  <a:ext uri="{FF2B5EF4-FFF2-40B4-BE49-F238E27FC236}">
                    <a16:creationId xmlns:a16="http://schemas.microsoft.com/office/drawing/2014/main" id="{63698ADA-6668-DDE6-F46A-EC5BF04A31EF}"/>
                  </a:ext>
                </a:extLst>
              </p:cNvPr>
              <p:cNvSpPr txBox="1">
                <a:spLocks noRot="1" noChangeAspect="1" noMove="1" noResize="1" noEditPoints="1" noAdjustHandles="1" noChangeArrowheads="1" noChangeShapeType="1" noTextEdit="1"/>
              </p:cNvSpPr>
              <p:nvPr/>
            </p:nvSpPr>
            <p:spPr>
              <a:xfrm>
                <a:off x="5843672" y="2973285"/>
                <a:ext cx="2428550" cy="276999"/>
              </a:xfrm>
              <a:prstGeom prst="rect">
                <a:avLst/>
              </a:prstGeom>
              <a:blipFill>
                <a:blip r:embed="rId12"/>
                <a:stretch>
                  <a:fillRect l="-3518" t="-28889" r="-3266"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B18AAB-A68F-1A93-3F1A-807218C4C226}"/>
                  </a:ext>
                </a:extLst>
              </p:cNvPr>
              <p:cNvSpPr txBox="1"/>
              <p:nvPr/>
            </p:nvSpPr>
            <p:spPr>
              <a:xfrm>
                <a:off x="2100354" y="4988570"/>
                <a:ext cx="574035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r>
                            <a:rPr lang="tr-TR" i="1">
                              <a:latin typeface="Cambria Math" panose="02040503050406030204" pitchFamily="18" charset="0"/>
                            </a:rPr>
                            <m:t>𝑥</m:t>
                          </m:r>
                          <m:r>
                            <a:rPr lang="tr-TR" i="1">
                              <a:latin typeface="Cambria Math" panose="02040503050406030204" pitchFamily="18" charset="0"/>
                            </a:rPr>
                            <m:t>11+</m:t>
                          </m:r>
                          <m:r>
                            <a:rPr lang="tr-TR" i="1">
                              <a:latin typeface="Cambria Math" panose="02040503050406030204" pitchFamily="18" charset="0"/>
                            </a:rPr>
                            <m:t>𝑥</m:t>
                          </m:r>
                          <m:r>
                            <a:rPr lang="tr-TR" i="1">
                              <a:latin typeface="Cambria Math" panose="02040503050406030204" pitchFamily="18" charset="0"/>
                            </a:rPr>
                            <m:t>12+</m:t>
                          </m:r>
                          <m:r>
                            <a:rPr lang="tr-TR" i="1">
                              <a:latin typeface="Cambria Math" panose="02040503050406030204" pitchFamily="18" charset="0"/>
                            </a:rPr>
                            <m:t>𝑥</m:t>
                          </m:r>
                          <m:r>
                            <a:rPr lang="tr-TR" i="1">
                              <a:latin typeface="Cambria Math" panose="02040503050406030204" pitchFamily="18" charset="0"/>
                            </a:rPr>
                            <m:t>13</m:t>
                          </m:r>
                        </m:num>
                        <m:den>
                          <m:r>
                            <a:rPr lang="tr-TR" b="0" i="1" smtClean="0">
                              <a:latin typeface="Cambria Math" panose="02040503050406030204" pitchFamily="18" charset="0"/>
                            </a:rPr>
                            <m:t>800</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i="1">
                              <a:latin typeface="Cambria Math" panose="02040503050406030204" pitchFamily="18" charset="0"/>
                            </a:rPr>
                            <m:t>𝑥</m:t>
                          </m:r>
                          <m:r>
                            <a:rPr lang="tr-TR" i="1">
                              <a:latin typeface="Cambria Math" panose="02040503050406030204" pitchFamily="18" charset="0"/>
                            </a:rPr>
                            <m:t>21+</m:t>
                          </m:r>
                          <m:r>
                            <a:rPr lang="tr-TR" i="1">
                              <a:latin typeface="Cambria Math" panose="02040503050406030204" pitchFamily="18" charset="0"/>
                            </a:rPr>
                            <m:t>𝑥</m:t>
                          </m:r>
                          <m:r>
                            <a:rPr lang="tr-TR" i="1">
                              <a:latin typeface="Cambria Math" panose="02040503050406030204" pitchFamily="18" charset="0"/>
                            </a:rPr>
                            <m:t>22+</m:t>
                          </m:r>
                          <m:r>
                            <a:rPr lang="tr-TR" i="1">
                              <a:latin typeface="Cambria Math" panose="02040503050406030204" pitchFamily="18" charset="0"/>
                            </a:rPr>
                            <m:t>𝑥</m:t>
                          </m:r>
                          <m:r>
                            <a:rPr lang="tr-TR" i="1">
                              <a:latin typeface="Cambria Math" panose="02040503050406030204" pitchFamily="18" charset="0"/>
                            </a:rPr>
                            <m:t>23</m:t>
                          </m:r>
                        </m:num>
                        <m:den>
                          <m:r>
                            <a:rPr lang="tr-TR" b="0" i="1" smtClean="0">
                              <a:latin typeface="Cambria Math" panose="02040503050406030204" pitchFamily="18" charset="0"/>
                            </a:rPr>
                            <m:t>650</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i="1">
                              <a:latin typeface="Cambria Math" panose="02040503050406030204" pitchFamily="18" charset="0"/>
                            </a:rPr>
                            <m:t>𝑥</m:t>
                          </m:r>
                          <m:r>
                            <a:rPr lang="tr-TR" i="1">
                              <a:latin typeface="Cambria Math" panose="02040503050406030204" pitchFamily="18" charset="0"/>
                            </a:rPr>
                            <m:t>31+</m:t>
                          </m:r>
                          <m:r>
                            <a:rPr lang="tr-TR" i="1">
                              <a:latin typeface="Cambria Math" panose="02040503050406030204" pitchFamily="18" charset="0"/>
                            </a:rPr>
                            <m:t>𝑥</m:t>
                          </m:r>
                          <m:r>
                            <a:rPr lang="tr-TR" i="1">
                              <a:latin typeface="Cambria Math" panose="02040503050406030204" pitchFamily="18" charset="0"/>
                            </a:rPr>
                            <m:t>32+</m:t>
                          </m:r>
                          <m:r>
                            <a:rPr lang="tr-TR" i="1">
                              <a:latin typeface="Cambria Math" panose="02040503050406030204" pitchFamily="18" charset="0"/>
                            </a:rPr>
                            <m:t>𝑥</m:t>
                          </m:r>
                          <m:r>
                            <a:rPr lang="tr-TR" i="1">
                              <a:latin typeface="Cambria Math" panose="02040503050406030204" pitchFamily="18" charset="0"/>
                            </a:rPr>
                            <m:t>33</m:t>
                          </m:r>
                        </m:num>
                        <m:den>
                          <m:r>
                            <a:rPr lang="tr-TR" b="0" i="1" smtClean="0">
                              <a:latin typeface="Cambria Math" panose="02040503050406030204" pitchFamily="18" charset="0"/>
                            </a:rPr>
                            <m:t>450</m:t>
                          </m:r>
                        </m:den>
                      </m:f>
                    </m:oMath>
                  </m:oMathPara>
                </a14:m>
                <a:endParaRPr lang="tr-TR" dirty="0"/>
              </a:p>
            </p:txBody>
          </p:sp>
        </mc:Choice>
        <mc:Fallback xmlns="">
          <p:sp>
            <p:nvSpPr>
              <p:cNvPr id="17" name="TextBox 16">
                <a:extLst>
                  <a:ext uri="{FF2B5EF4-FFF2-40B4-BE49-F238E27FC236}">
                    <a16:creationId xmlns:a16="http://schemas.microsoft.com/office/drawing/2014/main" id="{F9B18AAB-A68F-1A93-3F1A-807218C4C226}"/>
                  </a:ext>
                </a:extLst>
              </p:cNvPr>
              <p:cNvSpPr txBox="1">
                <a:spLocks noRot="1" noChangeAspect="1" noMove="1" noResize="1" noEditPoints="1" noAdjustHandles="1" noChangeArrowheads="1" noChangeShapeType="1" noTextEdit="1"/>
              </p:cNvSpPr>
              <p:nvPr/>
            </p:nvSpPr>
            <p:spPr>
              <a:xfrm>
                <a:off x="2100354" y="4988570"/>
                <a:ext cx="5740354" cy="520463"/>
              </a:xfrm>
              <a:prstGeom prst="rect">
                <a:avLst/>
              </a:prstGeom>
              <a:blipFill>
                <a:blip r:embed="rId13"/>
                <a:stretch>
                  <a:fillRect/>
                </a:stretch>
              </a:blipFill>
            </p:spPr>
            <p:txBody>
              <a:bodyPr/>
              <a:lstStyle/>
              <a:p>
                <a:r>
                  <a:rPr lang="tr-TR">
                    <a:noFill/>
                  </a:rPr>
                  <a:t> </a:t>
                </a:r>
              </a:p>
            </p:txBody>
          </p:sp>
        </mc:Fallback>
      </mc:AlternateContent>
      <p:sp>
        <p:nvSpPr>
          <p:cNvPr id="18" name="Arrow: Right 17">
            <a:extLst>
              <a:ext uri="{FF2B5EF4-FFF2-40B4-BE49-F238E27FC236}">
                <a16:creationId xmlns:a16="http://schemas.microsoft.com/office/drawing/2014/main" id="{38035237-9EC6-366E-FAB1-22205BC3BB26}"/>
              </a:ext>
            </a:extLst>
          </p:cNvPr>
          <p:cNvSpPr/>
          <p:nvPr/>
        </p:nvSpPr>
        <p:spPr>
          <a:xfrm rot="5400000">
            <a:off x="4460519" y="5593524"/>
            <a:ext cx="348675" cy="32495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9" name="TextBox 19">
                <a:extLst>
                  <a:ext uri="{FF2B5EF4-FFF2-40B4-BE49-F238E27FC236}">
                    <a16:creationId xmlns:a16="http://schemas.microsoft.com/office/drawing/2014/main" id="{07626B6E-10F0-E1F8-9AE6-A03493D2C527}"/>
                  </a:ext>
                </a:extLst>
              </p:cNvPr>
              <p:cNvSpPr txBox="1"/>
              <p:nvPr/>
            </p:nvSpPr>
            <p:spPr>
              <a:xfrm>
                <a:off x="2267744" y="6021288"/>
                <a:ext cx="6106160" cy="369332"/>
              </a:xfrm>
              <a:prstGeom prst="rect">
                <a:avLst/>
              </a:prstGeom>
              <a:noFill/>
            </p:spPr>
            <p:txBody>
              <a:bodyPr wrap="square">
                <a:spAutoFit/>
              </a:bodyPr>
              <a:lstStyle/>
              <a:p>
                <a14:m>
                  <m:oMath xmlns:m="http://schemas.openxmlformats.org/officeDocument/2006/math">
                    <m:r>
                      <a:rPr lang="tr-TR" b="0" i="1" smtClean="0">
                        <a:latin typeface="Cambria Math" panose="02040503050406030204" pitchFamily="18" charset="0"/>
                      </a:rPr>
                      <m:t>650(</m:t>
                    </m:r>
                    <m:r>
                      <a:rPr lang="tr-TR" i="1" smtClean="0">
                        <a:latin typeface="Cambria Math" panose="02040503050406030204" pitchFamily="18" charset="0"/>
                      </a:rPr>
                      <m:t>𝑥</m:t>
                    </m:r>
                    <m:r>
                      <a:rPr lang="tr-TR" i="1" smtClean="0">
                        <a:latin typeface="Cambria Math" panose="02040503050406030204" pitchFamily="18" charset="0"/>
                      </a:rPr>
                      <m:t>11+</m:t>
                    </m:r>
                    <m:r>
                      <a:rPr lang="tr-TR" i="1" smtClean="0">
                        <a:latin typeface="Cambria Math" panose="02040503050406030204" pitchFamily="18" charset="0"/>
                      </a:rPr>
                      <m:t>𝑥</m:t>
                    </m:r>
                    <m:r>
                      <a:rPr lang="tr-TR" i="1" smtClean="0">
                        <a:latin typeface="Cambria Math" panose="02040503050406030204" pitchFamily="18" charset="0"/>
                      </a:rPr>
                      <m:t>12+</m:t>
                    </m:r>
                    <m:r>
                      <a:rPr lang="tr-TR" i="1" smtClean="0">
                        <a:latin typeface="Cambria Math" panose="02040503050406030204" pitchFamily="18" charset="0"/>
                      </a:rPr>
                      <m:t>𝑥</m:t>
                    </m:r>
                    <m:r>
                      <a:rPr lang="tr-TR" i="1" smtClean="0">
                        <a:latin typeface="Cambria Math" panose="02040503050406030204" pitchFamily="18" charset="0"/>
                      </a:rPr>
                      <m:t>13</m:t>
                    </m:r>
                  </m:oMath>
                </a14:m>
                <a:r>
                  <a:rPr lang="tr-TR" dirty="0"/>
                  <a:t>)-800(</a:t>
                </a:r>
                <a14:m>
                  <m:oMath xmlns:m="http://schemas.openxmlformats.org/officeDocument/2006/math">
                    <m:r>
                      <a:rPr lang="tr-TR" i="1">
                        <a:latin typeface="Cambria Math" panose="02040503050406030204" pitchFamily="18" charset="0"/>
                      </a:rPr>
                      <m:t>𝑥</m:t>
                    </m:r>
                    <m:r>
                      <a:rPr lang="tr-TR" i="1">
                        <a:latin typeface="Cambria Math" panose="02040503050406030204" pitchFamily="18" charset="0"/>
                      </a:rPr>
                      <m:t>21+</m:t>
                    </m:r>
                    <m:r>
                      <a:rPr lang="tr-TR" i="1">
                        <a:latin typeface="Cambria Math" panose="02040503050406030204" pitchFamily="18" charset="0"/>
                      </a:rPr>
                      <m:t>𝑥</m:t>
                    </m:r>
                    <m:r>
                      <a:rPr lang="tr-TR" i="1">
                        <a:latin typeface="Cambria Math" panose="02040503050406030204" pitchFamily="18" charset="0"/>
                      </a:rPr>
                      <m:t>22+</m:t>
                    </m:r>
                    <m:r>
                      <a:rPr lang="tr-TR" i="1">
                        <a:latin typeface="Cambria Math" panose="02040503050406030204" pitchFamily="18" charset="0"/>
                      </a:rPr>
                      <m:t>𝑥</m:t>
                    </m:r>
                    <m:r>
                      <a:rPr lang="tr-TR" i="1">
                        <a:latin typeface="Cambria Math" panose="02040503050406030204" pitchFamily="18" charset="0"/>
                      </a:rPr>
                      <m:t>23</m:t>
                    </m:r>
                  </m:oMath>
                </a14:m>
                <a:r>
                  <a:rPr lang="tr-TR" dirty="0"/>
                  <a:t>)=0</a:t>
                </a:r>
              </a:p>
            </p:txBody>
          </p:sp>
        </mc:Choice>
        <mc:Fallback xmlns="">
          <p:sp>
            <p:nvSpPr>
              <p:cNvPr id="19" name="TextBox 19">
                <a:extLst>
                  <a:ext uri="{FF2B5EF4-FFF2-40B4-BE49-F238E27FC236}">
                    <a16:creationId xmlns:a16="http://schemas.microsoft.com/office/drawing/2014/main" id="{07626B6E-10F0-E1F8-9AE6-A03493D2C527}"/>
                  </a:ext>
                </a:extLst>
              </p:cNvPr>
              <p:cNvSpPr txBox="1">
                <a:spLocks noRot="1" noChangeAspect="1" noMove="1" noResize="1" noEditPoints="1" noAdjustHandles="1" noChangeArrowheads="1" noChangeShapeType="1" noTextEdit="1"/>
              </p:cNvSpPr>
              <p:nvPr/>
            </p:nvSpPr>
            <p:spPr>
              <a:xfrm>
                <a:off x="2267744" y="6021288"/>
                <a:ext cx="6106160" cy="369332"/>
              </a:xfrm>
              <a:prstGeom prst="rect">
                <a:avLst/>
              </a:prstGeom>
              <a:blipFill>
                <a:blip r:embed="rId14"/>
                <a:stretch>
                  <a:fillRect t="-10000"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TextBox 21">
                <a:extLst>
                  <a:ext uri="{FF2B5EF4-FFF2-40B4-BE49-F238E27FC236}">
                    <a16:creationId xmlns:a16="http://schemas.microsoft.com/office/drawing/2014/main" id="{057E54CB-B0D4-82E5-B356-338FC6FD65D7}"/>
                  </a:ext>
                </a:extLst>
              </p:cNvPr>
              <p:cNvSpPr txBox="1"/>
              <p:nvPr/>
            </p:nvSpPr>
            <p:spPr>
              <a:xfrm>
                <a:off x="1808788" y="6374308"/>
                <a:ext cx="6324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450</m:t>
                      </m:r>
                      <m:d>
                        <m:dPr>
                          <m:ctrlPr>
                            <a:rPr lang="tr-TR" b="0" i="1" smtClean="0">
                              <a:latin typeface="Cambria Math" panose="02040503050406030204" pitchFamily="18" charset="0"/>
                            </a:rPr>
                          </m:ctrlPr>
                        </m:dPr>
                        <m:e>
                          <m:r>
                            <a:rPr lang="tr-TR" i="1" smtClean="0">
                              <a:latin typeface="Cambria Math" panose="02040503050406030204" pitchFamily="18" charset="0"/>
                            </a:rPr>
                            <m:t>𝑥</m:t>
                          </m:r>
                          <m:r>
                            <a:rPr lang="tr-TR" i="1" smtClean="0">
                              <a:latin typeface="Cambria Math" panose="02040503050406030204" pitchFamily="18" charset="0"/>
                            </a:rPr>
                            <m:t>21+</m:t>
                          </m:r>
                          <m:r>
                            <a:rPr lang="tr-TR" i="1" smtClean="0">
                              <a:latin typeface="Cambria Math" panose="02040503050406030204" pitchFamily="18" charset="0"/>
                            </a:rPr>
                            <m:t>𝑥</m:t>
                          </m:r>
                          <m:r>
                            <a:rPr lang="tr-TR" i="1" smtClean="0">
                              <a:latin typeface="Cambria Math" panose="02040503050406030204" pitchFamily="18" charset="0"/>
                            </a:rPr>
                            <m:t>22+</m:t>
                          </m:r>
                          <m:r>
                            <a:rPr lang="tr-TR" i="1" smtClean="0">
                              <a:latin typeface="Cambria Math" panose="02040503050406030204" pitchFamily="18" charset="0"/>
                            </a:rPr>
                            <m:t>𝑥</m:t>
                          </m:r>
                          <m:r>
                            <a:rPr lang="tr-TR" i="1" smtClean="0">
                              <a:latin typeface="Cambria Math" panose="02040503050406030204" pitchFamily="18" charset="0"/>
                            </a:rPr>
                            <m:t>23</m:t>
                          </m:r>
                        </m:e>
                      </m:d>
                      <m:r>
                        <a:rPr lang="tr-TR" b="0" i="1" smtClean="0">
                          <a:latin typeface="Cambria Math" panose="02040503050406030204" pitchFamily="18" charset="0"/>
                        </a:rPr>
                        <m:t>−650</m:t>
                      </m:r>
                      <m:d>
                        <m:dPr>
                          <m:ctrlPr>
                            <a:rPr lang="tr-TR" b="0" i="1" smtClean="0">
                              <a:latin typeface="Cambria Math" panose="02040503050406030204" pitchFamily="18" charset="0"/>
                            </a:rPr>
                          </m:ctrlPr>
                        </m:dPr>
                        <m:e>
                          <m:r>
                            <a:rPr lang="tr-TR" i="1">
                              <a:latin typeface="Cambria Math" panose="02040503050406030204" pitchFamily="18" charset="0"/>
                            </a:rPr>
                            <m:t>𝑥</m:t>
                          </m:r>
                          <m:r>
                            <a:rPr lang="tr-TR" i="1">
                              <a:latin typeface="Cambria Math" panose="02040503050406030204" pitchFamily="18" charset="0"/>
                            </a:rPr>
                            <m:t>31+</m:t>
                          </m:r>
                          <m:r>
                            <a:rPr lang="tr-TR" i="1">
                              <a:latin typeface="Cambria Math" panose="02040503050406030204" pitchFamily="18" charset="0"/>
                            </a:rPr>
                            <m:t>𝑥</m:t>
                          </m:r>
                          <m:r>
                            <a:rPr lang="tr-TR" i="1">
                              <a:latin typeface="Cambria Math" panose="02040503050406030204" pitchFamily="18" charset="0"/>
                            </a:rPr>
                            <m:t>32+</m:t>
                          </m:r>
                          <m:r>
                            <a:rPr lang="tr-TR" i="1">
                              <a:latin typeface="Cambria Math" panose="02040503050406030204" pitchFamily="18" charset="0"/>
                            </a:rPr>
                            <m:t>𝑥</m:t>
                          </m:r>
                          <m:r>
                            <a:rPr lang="tr-TR" i="1">
                              <a:latin typeface="Cambria Math" panose="02040503050406030204" pitchFamily="18" charset="0"/>
                            </a:rPr>
                            <m:t>33</m:t>
                          </m:r>
                        </m:e>
                      </m:d>
                      <m:r>
                        <a:rPr lang="tr-TR" b="0" i="1" smtClean="0">
                          <a:latin typeface="Cambria Math" panose="02040503050406030204" pitchFamily="18" charset="0"/>
                        </a:rPr>
                        <m:t>=0</m:t>
                      </m:r>
                    </m:oMath>
                  </m:oMathPara>
                </a14:m>
                <a:endParaRPr lang="tr-TR" dirty="0"/>
              </a:p>
            </p:txBody>
          </p:sp>
        </mc:Choice>
        <mc:Fallback xmlns="">
          <p:sp>
            <p:nvSpPr>
              <p:cNvPr id="20" name="TextBox 21">
                <a:extLst>
                  <a:ext uri="{FF2B5EF4-FFF2-40B4-BE49-F238E27FC236}">
                    <a16:creationId xmlns:a16="http://schemas.microsoft.com/office/drawing/2014/main" id="{057E54CB-B0D4-82E5-B356-338FC6FD65D7}"/>
                  </a:ext>
                </a:extLst>
              </p:cNvPr>
              <p:cNvSpPr txBox="1">
                <a:spLocks noRot="1" noChangeAspect="1" noMove="1" noResize="1" noEditPoints="1" noAdjustHandles="1" noChangeArrowheads="1" noChangeShapeType="1" noTextEdit="1"/>
              </p:cNvSpPr>
              <p:nvPr/>
            </p:nvSpPr>
            <p:spPr>
              <a:xfrm>
                <a:off x="1808788" y="6374308"/>
                <a:ext cx="6324600" cy="369332"/>
              </a:xfrm>
              <a:prstGeom prst="rect">
                <a:avLst/>
              </a:prstGeom>
              <a:blipFill>
                <a:blip r:embed="rId15"/>
                <a:stretch>
                  <a:fillRect/>
                </a:stretch>
              </a:blipFill>
            </p:spPr>
            <p:txBody>
              <a:bodyPr/>
              <a:lstStyle/>
              <a:p>
                <a:r>
                  <a:rPr lang="tr-TR">
                    <a:noFill/>
                  </a:rPr>
                  <a:t> </a:t>
                </a:r>
              </a:p>
            </p:txBody>
          </p:sp>
        </mc:Fallback>
      </mc:AlternateContent>
      <p:sp>
        <p:nvSpPr>
          <p:cNvPr id="21" name="Metin kutusu 20">
            <a:extLst>
              <a:ext uri="{FF2B5EF4-FFF2-40B4-BE49-F238E27FC236}">
                <a16:creationId xmlns:a16="http://schemas.microsoft.com/office/drawing/2014/main" id="{B7E68DA8-C2A8-6FB8-2450-78E5CF264D92}"/>
              </a:ext>
            </a:extLst>
          </p:cNvPr>
          <p:cNvSpPr txBox="1"/>
          <p:nvPr/>
        </p:nvSpPr>
        <p:spPr>
          <a:xfrm>
            <a:off x="6263355" y="1807105"/>
            <a:ext cx="1402563" cy="369332"/>
          </a:xfrm>
          <a:prstGeom prst="rect">
            <a:avLst/>
          </a:prstGeom>
          <a:noFill/>
        </p:spPr>
        <p:txBody>
          <a:bodyPr wrap="none" rtlCol="0">
            <a:spAutoFit/>
          </a:bodyPr>
          <a:lstStyle/>
          <a:p>
            <a:r>
              <a:rPr lang="tr-TR" dirty="0"/>
              <a:t>Talep Kısıtları</a:t>
            </a:r>
          </a:p>
        </p:txBody>
      </p:sp>
      <p:sp>
        <p:nvSpPr>
          <p:cNvPr id="22" name="Metin kutusu 21">
            <a:extLst>
              <a:ext uri="{FF2B5EF4-FFF2-40B4-BE49-F238E27FC236}">
                <a16:creationId xmlns:a16="http://schemas.microsoft.com/office/drawing/2014/main" id="{E7251DC1-1ABA-8F90-56A7-EFE249F0AC21}"/>
              </a:ext>
            </a:extLst>
          </p:cNvPr>
          <p:cNvSpPr txBox="1"/>
          <p:nvPr/>
        </p:nvSpPr>
        <p:spPr>
          <a:xfrm>
            <a:off x="2586811" y="1808872"/>
            <a:ext cx="1692771" cy="369332"/>
          </a:xfrm>
          <a:prstGeom prst="rect">
            <a:avLst/>
          </a:prstGeom>
          <a:noFill/>
        </p:spPr>
        <p:txBody>
          <a:bodyPr wrap="none" rtlCol="0">
            <a:spAutoFit/>
          </a:bodyPr>
          <a:lstStyle/>
          <a:p>
            <a:r>
              <a:rPr lang="tr-TR" dirty="0"/>
              <a:t>Kapasite Kısıtları</a:t>
            </a:r>
          </a:p>
        </p:txBody>
      </p:sp>
      <p:sp>
        <p:nvSpPr>
          <p:cNvPr id="23" name="Metin kutusu 22">
            <a:extLst>
              <a:ext uri="{FF2B5EF4-FFF2-40B4-BE49-F238E27FC236}">
                <a16:creationId xmlns:a16="http://schemas.microsoft.com/office/drawing/2014/main" id="{F3C5E028-3A26-25FB-EF00-E80CCF59A423}"/>
              </a:ext>
            </a:extLst>
          </p:cNvPr>
          <p:cNvSpPr txBox="1"/>
          <p:nvPr/>
        </p:nvSpPr>
        <p:spPr>
          <a:xfrm>
            <a:off x="3420868" y="3348968"/>
            <a:ext cx="2427268" cy="369332"/>
          </a:xfrm>
          <a:prstGeom prst="rect">
            <a:avLst/>
          </a:prstGeom>
          <a:noFill/>
        </p:spPr>
        <p:txBody>
          <a:bodyPr wrap="none" rtlCol="0">
            <a:spAutoFit/>
          </a:bodyPr>
          <a:lstStyle/>
          <a:p>
            <a:r>
              <a:rPr lang="tr-TR" dirty="0"/>
              <a:t>Depolama Alanı Kısıtları</a:t>
            </a:r>
          </a:p>
        </p:txBody>
      </p:sp>
      <p:sp>
        <p:nvSpPr>
          <p:cNvPr id="24" name="Metin kutusu 23">
            <a:extLst>
              <a:ext uri="{FF2B5EF4-FFF2-40B4-BE49-F238E27FC236}">
                <a16:creationId xmlns:a16="http://schemas.microsoft.com/office/drawing/2014/main" id="{E0B3C2F8-A281-141F-E847-9BD40FF1F2BC}"/>
              </a:ext>
            </a:extLst>
          </p:cNvPr>
          <p:cNvSpPr txBox="1"/>
          <p:nvPr/>
        </p:nvSpPr>
        <p:spPr>
          <a:xfrm rot="16200000">
            <a:off x="548622" y="5571333"/>
            <a:ext cx="2207849" cy="369332"/>
          </a:xfrm>
          <a:prstGeom prst="rect">
            <a:avLst/>
          </a:prstGeom>
          <a:noFill/>
        </p:spPr>
        <p:txBody>
          <a:bodyPr wrap="none" rtlCol="0">
            <a:spAutoFit/>
          </a:bodyPr>
          <a:lstStyle/>
          <a:p>
            <a:r>
              <a:rPr lang="tr-TR" dirty="0"/>
              <a:t>Üretim Denge Kısıtları</a:t>
            </a:r>
          </a:p>
        </p:txBody>
      </p:sp>
    </p:spTree>
    <p:extLst>
      <p:ext uri="{BB962C8B-B14F-4D97-AF65-F5344CB8AC3E}">
        <p14:creationId xmlns:p14="http://schemas.microsoft.com/office/powerpoint/2010/main" val="398602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6677AD1-8DC3-63BE-0D3A-575F35FCF919}"/>
              </a:ext>
            </a:extLst>
          </p:cNvPr>
          <p:cNvSpPr>
            <a:spLocks noGrp="1"/>
          </p:cNvSpPr>
          <p:nvPr>
            <p:ph idx="1"/>
          </p:nvPr>
        </p:nvSpPr>
        <p:spPr/>
        <p:txBody>
          <a:bodyPr/>
          <a:lstStyle/>
          <a:p>
            <a:pPr>
              <a:buFont typeface="Arial" panose="020B0604020202020204" pitchFamily="34" charset="0"/>
              <a:buChar char="•"/>
            </a:pPr>
            <a:r>
              <a:rPr lang="tr-TR" dirty="0">
                <a:effectLst/>
              </a:rPr>
              <a:t>Biçki makinesi haftada tam 3000 metre keresteyi biçebilmektedir. Kesilen keresteler A, B ve </a:t>
            </a:r>
            <a:r>
              <a:rPr lang="tr-TR">
                <a:effectLst/>
              </a:rPr>
              <a:t>C     olarak </a:t>
            </a:r>
            <a:r>
              <a:rPr lang="tr-TR" dirty="0">
                <a:effectLst/>
              </a:rPr>
              <a:t>sıralanır. A sırasında yer alan kerestenin metresinden 40 krş., B deki </a:t>
            </a:r>
            <a:r>
              <a:rPr lang="tr-TR">
                <a:effectLst/>
              </a:rPr>
              <a:t>kerestenin                 metresinden </a:t>
            </a:r>
            <a:r>
              <a:rPr lang="tr-TR" dirty="0">
                <a:effectLst/>
              </a:rPr>
              <a:t>65 krş. ve C deki kerestenin metresinden70 krş. kâr sağlanmaktadır. Şirket haftada en az A dan 900 metre, B den de 400 metreyi üretmeyi kararlaştırmıştır. Öte yandan </a:t>
            </a:r>
            <a:r>
              <a:rPr lang="tr-TR">
                <a:effectLst/>
              </a:rPr>
              <a:t>belediye     tüzüklerine </a:t>
            </a:r>
            <a:r>
              <a:rPr lang="tr-TR" dirty="0">
                <a:effectLst/>
              </a:rPr>
              <a:t>göre de C tipi keresteden de haftada 1500 birimden daha çok üretemez. </a:t>
            </a:r>
            <a:r>
              <a:rPr lang="tr-TR">
                <a:effectLst/>
              </a:rPr>
              <a:t>Yönetimin    kararına </a:t>
            </a:r>
            <a:r>
              <a:rPr lang="tr-TR" dirty="0">
                <a:effectLst/>
              </a:rPr>
              <a:t>göre haftalık C tipi üretim en az B üretiminin iki katı olmalıdır.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Problemi doğrusal programlama modeli olarak formüle ediniz.</a:t>
            </a:r>
            <a:endParaRPr lang="tr-TR" dirty="0"/>
          </a:p>
          <a:p>
            <a:endParaRPr lang="tr-TR" dirty="0"/>
          </a:p>
        </p:txBody>
      </p:sp>
      <p:sp>
        <p:nvSpPr>
          <p:cNvPr id="3" name="Başlık 2">
            <a:extLst>
              <a:ext uri="{FF2B5EF4-FFF2-40B4-BE49-F238E27FC236}">
                <a16:creationId xmlns:a16="http://schemas.microsoft.com/office/drawing/2014/main" id="{58CF75E4-9E33-0520-9955-92A3CA174302}"/>
              </a:ext>
            </a:extLst>
          </p:cNvPr>
          <p:cNvSpPr>
            <a:spLocks noGrp="1"/>
          </p:cNvSpPr>
          <p:nvPr>
            <p:ph type="title"/>
          </p:nvPr>
        </p:nvSpPr>
        <p:spPr/>
        <p:txBody>
          <a:bodyPr/>
          <a:lstStyle/>
          <a:p>
            <a:r>
              <a:rPr lang="tr-TR" dirty="0"/>
              <a:t>Biçki Makinesi</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031843-3F17-F082-B8FE-99B9B8D1ED83}"/>
                  </a:ext>
                </a:extLst>
              </p:cNvPr>
              <p:cNvSpPr txBox="1"/>
              <p:nvPr/>
            </p:nvSpPr>
            <p:spPr>
              <a:xfrm>
                <a:off x="2411760" y="3945106"/>
                <a:ext cx="3560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 .40 </m:t>
                      </m:r>
                      <m:r>
                        <a:rPr lang="tr-TR" b="0" i="1" smtClean="0">
                          <a:latin typeface="Cambria Math" panose="02040503050406030204" pitchFamily="18" charset="0"/>
                        </a:rPr>
                        <m:t>𝑋𝑎</m:t>
                      </m:r>
                      <m:r>
                        <a:rPr lang="tr-TR" b="0" i="1" smtClean="0">
                          <a:latin typeface="Cambria Math" panose="02040503050406030204" pitchFamily="18" charset="0"/>
                        </a:rPr>
                        <m:t>+ .65 </m:t>
                      </m:r>
                      <m:r>
                        <a:rPr lang="tr-TR" b="0" i="1" smtClean="0">
                          <a:latin typeface="Cambria Math" panose="02040503050406030204" pitchFamily="18" charset="0"/>
                        </a:rPr>
                        <m:t>𝑋𝑏</m:t>
                      </m:r>
                      <m:r>
                        <a:rPr lang="tr-TR" b="0" i="1" smtClean="0">
                          <a:latin typeface="Cambria Math" panose="02040503050406030204" pitchFamily="18" charset="0"/>
                        </a:rPr>
                        <m:t>+.70 </m:t>
                      </m:r>
                      <m:r>
                        <a:rPr lang="tr-TR" b="0" i="1" smtClean="0">
                          <a:latin typeface="Cambria Math" panose="02040503050406030204" pitchFamily="18" charset="0"/>
                        </a:rPr>
                        <m:t>𝑋𝑐</m:t>
                      </m:r>
                    </m:oMath>
                  </m:oMathPara>
                </a14:m>
                <a:endParaRPr lang="tr-TR" dirty="0"/>
              </a:p>
            </p:txBody>
          </p:sp>
        </mc:Choice>
        <mc:Fallback xmlns="">
          <p:sp>
            <p:nvSpPr>
              <p:cNvPr id="4" name="TextBox 3">
                <a:extLst>
                  <a:ext uri="{FF2B5EF4-FFF2-40B4-BE49-F238E27FC236}">
                    <a16:creationId xmlns:a16="http://schemas.microsoft.com/office/drawing/2014/main" id="{8A031843-3F17-F082-B8FE-99B9B8D1ED83}"/>
                  </a:ext>
                </a:extLst>
              </p:cNvPr>
              <p:cNvSpPr txBox="1">
                <a:spLocks noRot="1" noChangeAspect="1" noMove="1" noResize="1" noEditPoints="1" noAdjustHandles="1" noChangeArrowheads="1" noChangeShapeType="1" noTextEdit="1"/>
              </p:cNvSpPr>
              <p:nvPr/>
            </p:nvSpPr>
            <p:spPr>
              <a:xfrm>
                <a:off x="2411760" y="3945106"/>
                <a:ext cx="3560462" cy="276999"/>
              </a:xfrm>
              <a:prstGeom prst="rect">
                <a:avLst/>
              </a:prstGeom>
              <a:blipFill>
                <a:blip r:embed="rId2"/>
                <a:stretch>
                  <a:fillRect l="-1027" r="-856"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AC08D651-7CA1-6873-E4E6-8DF250A7D8B9}"/>
                  </a:ext>
                </a:extLst>
              </p:cNvPr>
              <p:cNvSpPr txBox="1"/>
              <p:nvPr/>
            </p:nvSpPr>
            <p:spPr>
              <a:xfrm>
                <a:off x="1138911" y="4297018"/>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𝑋𝑎</m:t>
                      </m:r>
                      <m:r>
                        <a:rPr lang="tr-TR" b="0" i="1" smtClean="0">
                          <a:latin typeface="Cambria Math" panose="02040503050406030204" pitchFamily="18" charset="0"/>
                        </a:rPr>
                        <m:t>+ </m:t>
                      </m:r>
                      <m:r>
                        <a:rPr lang="tr-TR" b="0" i="1" smtClean="0">
                          <a:latin typeface="Cambria Math" panose="02040503050406030204" pitchFamily="18" charset="0"/>
                        </a:rPr>
                        <m:t>𝑋𝑏</m:t>
                      </m:r>
                      <m:r>
                        <a:rPr lang="tr-TR" b="0" i="1" smtClean="0">
                          <a:latin typeface="Cambria Math" panose="02040503050406030204" pitchFamily="18" charset="0"/>
                        </a:rPr>
                        <m:t>+ </m:t>
                      </m:r>
                      <m:r>
                        <a:rPr lang="tr-TR" b="0" i="1" smtClean="0">
                          <a:latin typeface="Cambria Math" panose="02040503050406030204" pitchFamily="18" charset="0"/>
                        </a:rPr>
                        <m:t>𝑋𝑐</m:t>
                      </m:r>
                      <m:r>
                        <a:rPr lang="tr-TR" b="0" i="1" smtClean="0">
                          <a:latin typeface="Cambria Math" panose="02040503050406030204" pitchFamily="18" charset="0"/>
                        </a:rPr>
                        <m:t> ≤3000</m:t>
                      </m:r>
                    </m:oMath>
                  </m:oMathPara>
                </a14:m>
                <a:endParaRPr lang="tr-TR" dirty="0"/>
              </a:p>
            </p:txBody>
          </p:sp>
        </mc:Choice>
        <mc:Fallback xmlns="">
          <p:sp>
            <p:nvSpPr>
              <p:cNvPr id="5" name="TextBox 5">
                <a:extLst>
                  <a:ext uri="{FF2B5EF4-FFF2-40B4-BE49-F238E27FC236}">
                    <a16:creationId xmlns:a16="http://schemas.microsoft.com/office/drawing/2014/main" id="{AC08D651-7CA1-6873-E4E6-8DF250A7D8B9}"/>
                  </a:ext>
                </a:extLst>
              </p:cNvPr>
              <p:cNvSpPr txBox="1">
                <a:spLocks noRot="1" noChangeAspect="1" noMove="1" noResize="1" noEditPoints="1" noAdjustHandles="1" noChangeArrowheads="1" noChangeShapeType="1" noTextEdit="1"/>
              </p:cNvSpPr>
              <p:nvPr/>
            </p:nvSpPr>
            <p:spPr>
              <a:xfrm>
                <a:off x="1138911" y="4297018"/>
                <a:ext cx="610616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7">
                <a:extLst>
                  <a:ext uri="{FF2B5EF4-FFF2-40B4-BE49-F238E27FC236}">
                    <a16:creationId xmlns:a16="http://schemas.microsoft.com/office/drawing/2014/main" id="{B01BD937-78F6-653E-47AA-794EA14ADE30}"/>
                  </a:ext>
                </a:extLst>
              </p:cNvPr>
              <p:cNvSpPr txBox="1"/>
              <p:nvPr/>
            </p:nvSpPr>
            <p:spPr>
              <a:xfrm>
                <a:off x="1229461" y="6256497"/>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𝑋𝑐</m:t>
                      </m:r>
                      <m:r>
                        <a:rPr lang="tr-TR" b="0" i="1" smtClean="0">
                          <a:latin typeface="Cambria Math" panose="02040503050406030204" pitchFamily="18" charset="0"/>
                        </a:rPr>
                        <m:t> ≥2</m:t>
                      </m:r>
                      <m:r>
                        <a:rPr lang="tr-TR" b="0" i="1" smtClean="0">
                          <a:latin typeface="Cambria Math" panose="02040503050406030204" pitchFamily="18" charset="0"/>
                          <a:ea typeface="Cambria Math" panose="02040503050406030204" pitchFamily="18" charset="0"/>
                        </a:rPr>
                        <m:t>𝑋𝑏</m:t>
                      </m:r>
                    </m:oMath>
                  </m:oMathPara>
                </a14:m>
                <a:endParaRPr lang="tr-TR" dirty="0"/>
              </a:p>
            </p:txBody>
          </p:sp>
        </mc:Choice>
        <mc:Fallback xmlns="">
          <p:sp>
            <p:nvSpPr>
              <p:cNvPr id="6" name="TextBox 7">
                <a:extLst>
                  <a:ext uri="{FF2B5EF4-FFF2-40B4-BE49-F238E27FC236}">
                    <a16:creationId xmlns:a16="http://schemas.microsoft.com/office/drawing/2014/main" id="{B01BD937-78F6-653E-47AA-794EA14ADE30}"/>
                  </a:ext>
                </a:extLst>
              </p:cNvPr>
              <p:cNvSpPr txBox="1">
                <a:spLocks noRot="1" noChangeAspect="1" noMove="1" noResize="1" noEditPoints="1" noAdjustHandles="1" noChangeArrowheads="1" noChangeShapeType="1" noTextEdit="1"/>
              </p:cNvSpPr>
              <p:nvPr/>
            </p:nvSpPr>
            <p:spPr>
              <a:xfrm>
                <a:off x="1229461" y="6256497"/>
                <a:ext cx="610616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8">
                <a:extLst>
                  <a:ext uri="{FF2B5EF4-FFF2-40B4-BE49-F238E27FC236}">
                    <a16:creationId xmlns:a16="http://schemas.microsoft.com/office/drawing/2014/main" id="{963D856E-76FF-7EFE-86ED-43C8EC42802C}"/>
                  </a:ext>
                </a:extLst>
              </p:cNvPr>
              <p:cNvSpPr txBox="1"/>
              <p:nvPr/>
            </p:nvSpPr>
            <p:spPr>
              <a:xfrm>
                <a:off x="1229461" y="5334715"/>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𝑋𝑏</m:t>
                      </m:r>
                      <m:r>
                        <a:rPr lang="tr-TR" b="0" i="1" smtClean="0">
                          <a:latin typeface="Cambria Math" panose="02040503050406030204" pitchFamily="18" charset="0"/>
                        </a:rPr>
                        <m:t> ≥400</m:t>
                      </m:r>
                    </m:oMath>
                  </m:oMathPara>
                </a14:m>
                <a:endParaRPr lang="tr-TR" dirty="0"/>
              </a:p>
            </p:txBody>
          </p:sp>
        </mc:Choice>
        <mc:Fallback xmlns="">
          <p:sp>
            <p:nvSpPr>
              <p:cNvPr id="7" name="TextBox 8">
                <a:extLst>
                  <a:ext uri="{FF2B5EF4-FFF2-40B4-BE49-F238E27FC236}">
                    <a16:creationId xmlns:a16="http://schemas.microsoft.com/office/drawing/2014/main" id="{963D856E-76FF-7EFE-86ED-43C8EC42802C}"/>
                  </a:ext>
                </a:extLst>
              </p:cNvPr>
              <p:cNvSpPr txBox="1">
                <a:spLocks noRot="1" noChangeAspect="1" noMove="1" noResize="1" noEditPoints="1" noAdjustHandles="1" noChangeArrowheads="1" noChangeShapeType="1" noTextEdit="1"/>
              </p:cNvSpPr>
              <p:nvPr/>
            </p:nvSpPr>
            <p:spPr>
              <a:xfrm>
                <a:off x="1229461" y="5334715"/>
                <a:ext cx="610616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9">
                <a:extLst>
                  <a:ext uri="{FF2B5EF4-FFF2-40B4-BE49-F238E27FC236}">
                    <a16:creationId xmlns:a16="http://schemas.microsoft.com/office/drawing/2014/main" id="{488ADEAA-27B7-210E-11B1-8F0B380A29BA}"/>
                  </a:ext>
                </a:extLst>
              </p:cNvPr>
              <p:cNvSpPr txBox="1"/>
              <p:nvPr/>
            </p:nvSpPr>
            <p:spPr>
              <a:xfrm>
                <a:off x="1272641" y="5810720"/>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𝑋𝑐</m:t>
                      </m:r>
                      <m:r>
                        <a:rPr lang="tr-TR" b="0" i="1" smtClean="0">
                          <a:latin typeface="Cambria Math" panose="02040503050406030204" pitchFamily="18" charset="0"/>
                        </a:rPr>
                        <m:t> ≤1500</m:t>
                      </m:r>
                    </m:oMath>
                  </m:oMathPara>
                </a14:m>
                <a:endParaRPr lang="tr-TR" dirty="0"/>
              </a:p>
            </p:txBody>
          </p:sp>
        </mc:Choice>
        <mc:Fallback xmlns="">
          <p:sp>
            <p:nvSpPr>
              <p:cNvPr id="8" name="TextBox 9">
                <a:extLst>
                  <a:ext uri="{FF2B5EF4-FFF2-40B4-BE49-F238E27FC236}">
                    <a16:creationId xmlns:a16="http://schemas.microsoft.com/office/drawing/2014/main" id="{488ADEAA-27B7-210E-11B1-8F0B380A29BA}"/>
                  </a:ext>
                </a:extLst>
              </p:cNvPr>
              <p:cNvSpPr txBox="1">
                <a:spLocks noRot="1" noChangeAspect="1" noMove="1" noResize="1" noEditPoints="1" noAdjustHandles="1" noChangeArrowheads="1" noChangeShapeType="1" noTextEdit="1"/>
              </p:cNvSpPr>
              <p:nvPr/>
            </p:nvSpPr>
            <p:spPr>
              <a:xfrm>
                <a:off x="1272641" y="5810720"/>
                <a:ext cx="610616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10">
                <a:extLst>
                  <a:ext uri="{FF2B5EF4-FFF2-40B4-BE49-F238E27FC236}">
                    <a16:creationId xmlns:a16="http://schemas.microsoft.com/office/drawing/2014/main" id="{45004F9A-9CED-4DB0-4161-433AB8B330D0}"/>
                  </a:ext>
                </a:extLst>
              </p:cNvPr>
              <p:cNvSpPr txBox="1"/>
              <p:nvPr/>
            </p:nvSpPr>
            <p:spPr>
              <a:xfrm>
                <a:off x="1259632" y="4869160"/>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𝑋𝑎</m:t>
                      </m:r>
                      <m:r>
                        <a:rPr lang="tr-TR" b="0" i="1" smtClean="0">
                          <a:latin typeface="Cambria Math" panose="02040503050406030204" pitchFamily="18" charset="0"/>
                        </a:rPr>
                        <m:t> ≥900</m:t>
                      </m:r>
                    </m:oMath>
                  </m:oMathPara>
                </a14:m>
                <a:endParaRPr lang="tr-TR" dirty="0"/>
              </a:p>
            </p:txBody>
          </p:sp>
        </mc:Choice>
        <mc:Fallback xmlns="">
          <p:sp>
            <p:nvSpPr>
              <p:cNvPr id="9" name="TextBox 10">
                <a:extLst>
                  <a:ext uri="{FF2B5EF4-FFF2-40B4-BE49-F238E27FC236}">
                    <a16:creationId xmlns:a16="http://schemas.microsoft.com/office/drawing/2014/main" id="{45004F9A-9CED-4DB0-4161-433AB8B330D0}"/>
                  </a:ext>
                </a:extLst>
              </p:cNvPr>
              <p:cNvSpPr txBox="1">
                <a:spLocks noRot="1" noChangeAspect="1" noMove="1" noResize="1" noEditPoints="1" noAdjustHandles="1" noChangeArrowheads="1" noChangeShapeType="1" noTextEdit="1"/>
              </p:cNvSpPr>
              <p:nvPr/>
            </p:nvSpPr>
            <p:spPr>
              <a:xfrm>
                <a:off x="1259632" y="4869160"/>
                <a:ext cx="6106160" cy="369332"/>
              </a:xfrm>
              <a:prstGeom prst="rect">
                <a:avLst/>
              </a:prstGeom>
              <a:blipFill>
                <a:blip r:embed="rId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123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İçerik Yer Tutucusu 1">
                <a:extLst>
                  <a:ext uri="{FF2B5EF4-FFF2-40B4-BE49-F238E27FC236}">
                    <a16:creationId xmlns:a16="http://schemas.microsoft.com/office/drawing/2014/main" id="{5C99F0AE-89DD-B478-FF95-CB94A9B8D8E0}"/>
                  </a:ext>
                </a:extLst>
              </p:cNvPr>
              <p:cNvSpPr>
                <a:spLocks noGrp="1"/>
              </p:cNvSpPr>
              <p:nvPr>
                <p:ph idx="1"/>
              </p:nvPr>
            </p:nvSpPr>
            <p:spPr/>
            <p:txBody>
              <a:bodyPr/>
              <a:lstStyle/>
              <a:p>
                <a:r>
                  <a:rPr lang="tr-TR" dirty="0">
                    <a:effectLst/>
                  </a:rPr>
                  <a:t>Şirketin A, B ve C projelerinde yatırım yapabilmesi için 80 milyon ₺’si vardır. Proje A yatırılan her </a:t>
                </a:r>
                <a:r>
                  <a:rPr lang="tr-TR">
                    <a:effectLst/>
                  </a:rPr>
                  <a:t>bir    liraya</a:t>
                </a:r>
                <a:r>
                  <a:rPr lang="tr-TR" dirty="0">
                    <a:effectLst/>
                  </a:rPr>
                  <a:t>, bir yılın sonunda 50 krş. kazandıracaktır. Proje B ye yatırılan her bir liraya iki </a:t>
                </a:r>
                <a:r>
                  <a:rPr lang="tr-TR">
                    <a:effectLst/>
                  </a:rPr>
                  <a:t>yılın                sonunda </a:t>
                </a:r>
                <a:r>
                  <a:rPr lang="tr-TR" dirty="0">
                    <a:effectLst/>
                  </a:rPr>
                  <a:t>2.3 ₺ kazandıracaktır. Proje C ye yatırılan her bir liraya üç yılın sonunda 3.50 </a:t>
                </a:r>
                <a:r>
                  <a:rPr lang="tr-TR">
                    <a:effectLst/>
                  </a:rPr>
                  <a:t>₺                kazandıracaktır. </a:t>
                </a:r>
                <a:endParaRPr lang="tr-TR" dirty="0">
                  <a:effectLst/>
                </a:endParaRPr>
              </a:p>
              <a:p>
                <a:pPr>
                  <a:lnSpc>
                    <a:spcPct val="100000"/>
                  </a:lnSpc>
                </a:pPr>
                <a:endParaRPr lang="tr-TR" dirty="0">
                  <a:effectLst/>
                </a:endParaRPr>
              </a:p>
              <a:p>
                <a:r>
                  <a:rPr lang="tr-TR" dirty="0">
                    <a:effectLst/>
                  </a:rPr>
                  <a:t>Yatırımların her bir yılın başında yapıldığı ve eldeki tüm paranın yatırıldığı varsayılmaktadır. </a:t>
                </a:r>
                <a:r>
                  <a:rPr lang="tr-TR">
                    <a:effectLst/>
                  </a:rPr>
                  <a:t>Şirket     80.000.000 </a:t>
                </a:r>
                <a:r>
                  <a:rPr lang="tr-TR" dirty="0">
                    <a:effectLst/>
                  </a:rPr>
                  <a:t>₺’</a:t>
                </a:r>
                <a:r>
                  <a:rPr lang="tr-TR" dirty="0" err="1">
                    <a:effectLst/>
                  </a:rPr>
                  <a:t>sını</a:t>
                </a:r>
                <a:r>
                  <a:rPr lang="tr-TR" dirty="0">
                    <a:effectLst/>
                  </a:rPr>
                  <a:t> yatırdığında dört yılın sonunda elde edeceği parayı maksimum </a:t>
                </a:r>
                <a:r>
                  <a:rPr lang="tr-TR">
                    <a:effectLst/>
                  </a:rPr>
                  <a:t>kılmak                istemektedir</a:t>
                </a:r>
                <a:r>
                  <a:rPr lang="tr-TR" dirty="0">
                    <a:effectLst/>
                  </a:rPr>
                  <a:t>. </a:t>
                </a:r>
              </a:p>
              <a:p>
                <a:endParaRPr lang="tr-TR" dirty="0"/>
              </a:p>
              <a:p>
                <a:r>
                  <a:rPr lang="tr-TR" dirty="0">
                    <a:effectLst/>
                  </a:rPr>
                  <a:t>Problemi doğrusal programlama olarak formülleştiriniz.</a:t>
                </a:r>
              </a:p>
              <a:p>
                <a:endParaRPr lang="tr-TR" dirty="0"/>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𝑖𝑦</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 </m:t>
                      </m:r>
                      <m:r>
                        <a:rPr lang="tr-TR" b="0" i="1" smtClean="0">
                          <a:latin typeface="Cambria Math" panose="02040503050406030204" pitchFamily="18" charset="0"/>
                        </a:rPr>
                        <m:t>𝑦𝚤𝑙𝚤𝑛𝑑𝑎</m:t>
                      </m:r>
                      <m:r>
                        <a:rPr lang="tr-TR" b="0" i="1" smtClean="0">
                          <a:latin typeface="Cambria Math" panose="02040503050406030204" pitchFamily="18" charset="0"/>
                        </a:rPr>
                        <m:t> </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𝑝𝑟𝑜𝑗𝑒𝑠𝑖𝑛𝑒</m:t>
                      </m:r>
                      <m:r>
                        <a:rPr lang="tr-TR" b="0" i="1" smtClean="0">
                          <a:latin typeface="Cambria Math" panose="02040503050406030204" pitchFamily="18" charset="0"/>
                        </a:rPr>
                        <m:t> </m:t>
                      </m:r>
                      <m:r>
                        <a:rPr lang="tr-TR" b="0" i="1" smtClean="0">
                          <a:latin typeface="Cambria Math" panose="02040503050406030204" pitchFamily="18" charset="0"/>
                        </a:rPr>
                        <m:t>𝑦𝑎𝑡𝚤𝑟𝚤𝑙𝑎𝑛</m:t>
                      </m:r>
                      <m:r>
                        <a:rPr lang="tr-TR" b="0" i="1" smtClean="0">
                          <a:latin typeface="Cambria Math" panose="02040503050406030204" pitchFamily="18" charset="0"/>
                        </a:rPr>
                        <m:t> </m:t>
                      </m:r>
                      <m:r>
                        <a:rPr lang="tr-TR" b="0" i="1" smtClean="0">
                          <a:latin typeface="Cambria Math" panose="02040503050406030204" pitchFamily="18" charset="0"/>
                        </a:rPr>
                        <m:t>𝑚𝑖𝑘𝑡𝑎𝑟</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1,2,3,4</m:t>
                          </m:r>
                        </m:e>
                      </m:d>
                      <m:r>
                        <a:rPr lang="tr-TR" b="0" i="1" smtClean="0">
                          <a:latin typeface="Cambria Math" panose="02040503050406030204" pitchFamily="18" charset="0"/>
                        </a:rPr>
                        <m:t>, </m:t>
                      </m:r>
                      <m:r>
                        <a:rPr lang="tr-TR" b="0" i="1" smtClean="0">
                          <a:latin typeface="Cambria Math" panose="02040503050406030204" pitchFamily="18" charset="0"/>
                        </a:rPr>
                        <m:t>𝑦</m:t>
                      </m:r>
                      <m:r>
                        <a:rPr lang="tr-TR" b="0" i="1" smtClean="0">
                          <a:latin typeface="Cambria Math" panose="02040503050406030204" pitchFamily="18" charset="0"/>
                        </a:rPr>
                        <m:t>={</m:t>
                      </m:r>
                      <m:r>
                        <a:rPr lang="tr-TR" b="0" i="1" smtClean="0">
                          <a:latin typeface="Cambria Math" panose="02040503050406030204" pitchFamily="18" charset="0"/>
                        </a:rPr>
                        <m:t>𝐴</m:t>
                      </m:r>
                      <m:r>
                        <a:rPr lang="tr-TR" b="0" i="1" smtClean="0">
                          <a:latin typeface="Cambria Math" panose="02040503050406030204" pitchFamily="18" charset="0"/>
                        </a:rPr>
                        <m:t>, </m:t>
                      </m:r>
                      <m:r>
                        <a:rPr lang="tr-TR" b="0" i="1" smtClean="0">
                          <a:latin typeface="Cambria Math" panose="02040503050406030204" pitchFamily="18" charset="0"/>
                        </a:rPr>
                        <m:t>𝐵</m:t>
                      </m:r>
                      <m:r>
                        <a:rPr lang="tr-TR" b="0" i="1" smtClean="0">
                          <a:latin typeface="Cambria Math" panose="02040503050406030204" pitchFamily="18" charset="0"/>
                        </a:rPr>
                        <m:t>, </m:t>
                      </m:r>
                      <m:r>
                        <a:rPr lang="tr-TR" b="0" i="1" smtClean="0">
                          <a:latin typeface="Cambria Math" panose="02040503050406030204" pitchFamily="18" charset="0"/>
                        </a:rPr>
                        <m:t>𝐶</m:t>
                      </m:r>
                      <m:r>
                        <a:rPr lang="tr-TR" b="0" i="1" smtClean="0">
                          <a:latin typeface="Cambria Math" panose="02040503050406030204" pitchFamily="18" charset="0"/>
                        </a:rPr>
                        <m:t>}</m:t>
                      </m:r>
                    </m:oMath>
                  </m:oMathPara>
                </a14:m>
                <a:endParaRPr lang="tr-TR" dirty="0"/>
              </a:p>
            </p:txBody>
          </p:sp>
        </mc:Choice>
        <mc:Fallback>
          <p:sp>
            <p:nvSpPr>
              <p:cNvPr id="2" name="İçerik Yer Tutucusu 1">
                <a:extLst>
                  <a:ext uri="{FF2B5EF4-FFF2-40B4-BE49-F238E27FC236}">
                    <a16:creationId xmlns:a16="http://schemas.microsoft.com/office/drawing/2014/main" id="{5C99F0AE-89DD-B478-FF95-CB94A9B8D8E0}"/>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DE88085A-7CEE-6540-8C8B-50F3BCF73F45}"/>
              </a:ext>
            </a:extLst>
          </p:cNvPr>
          <p:cNvSpPr>
            <a:spLocks noGrp="1"/>
          </p:cNvSpPr>
          <p:nvPr>
            <p:ph type="title"/>
          </p:nvPr>
        </p:nvSpPr>
        <p:spPr/>
        <p:txBody>
          <a:bodyPr/>
          <a:lstStyle/>
          <a:p>
            <a:r>
              <a:rPr lang="tr-TR" dirty="0"/>
              <a:t>Yatırım Portföyü</a:t>
            </a:r>
          </a:p>
        </p:txBody>
      </p:sp>
    </p:spTree>
    <p:extLst>
      <p:ext uri="{BB962C8B-B14F-4D97-AF65-F5344CB8AC3E}">
        <p14:creationId xmlns:p14="http://schemas.microsoft.com/office/powerpoint/2010/main" val="2849490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31E3976-5B40-BDA0-3B69-DCD7555E532C}"/>
              </a:ext>
            </a:extLst>
          </p:cNvPr>
          <p:cNvSpPr>
            <a:spLocks noGrp="1"/>
          </p:cNvSpPr>
          <p:nvPr>
            <p:ph idx="1"/>
          </p:nvPr>
        </p:nvSpPr>
        <p:spPr>
          <a:xfrm>
            <a:off x="370737" y="1484784"/>
            <a:ext cx="8402525" cy="4881686"/>
          </a:xfrm>
        </p:spPr>
        <p:txBody>
          <a:bodyPr/>
          <a:lstStyle/>
          <a:p>
            <a:r>
              <a:rPr lang="tr-TR" dirty="0">
                <a:effectLst/>
              </a:rPr>
              <a:t>Birinci yılın başında tüm para yatırılmalıdır. </a:t>
            </a:r>
          </a:p>
          <a:p>
            <a:endParaRPr lang="tr-TR" dirty="0"/>
          </a:p>
          <a:p>
            <a:endParaRPr lang="tr-TR" dirty="0"/>
          </a:p>
          <a:p>
            <a:r>
              <a:rPr lang="tr-TR" dirty="0">
                <a:effectLst/>
              </a:rPr>
              <a:t>İkinci yılın başlangıcında yatırılan miktar birinci yılda A projesinden elde edilene eşit olmalıdır.</a:t>
            </a:r>
          </a:p>
          <a:p>
            <a:endParaRPr lang="tr-TR" dirty="0"/>
          </a:p>
          <a:p>
            <a:endParaRPr lang="tr-TR" dirty="0"/>
          </a:p>
          <a:p>
            <a:endParaRPr lang="tr-TR" dirty="0"/>
          </a:p>
          <a:p>
            <a:r>
              <a:rPr lang="tr-TR" dirty="0">
                <a:effectLst/>
              </a:rPr>
              <a:t>Üçüncü yılın başında yatırılan miktar;</a:t>
            </a:r>
          </a:p>
          <a:p>
            <a:pPr>
              <a:lnSpc>
                <a:spcPct val="100000"/>
              </a:lnSpc>
              <a:buFont typeface="Arial" panose="020B0604020202020204" pitchFamily="34" charset="0"/>
              <a:buChar char="•"/>
            </a:pPr>
            <a:r>
              <a:rPr lang="tr-TR" dirty="0">
                <a:effectLst/>
              </a:rPr>
              <a:t>ikinci yılda A projesinden sağlanan getiri ile </a:t>
            </a:r>
          </a:p>
          <a:p>
            <a:pPr>
              <a:lnSpc>
                <a:spcPct val="100000"/>
              </a:lnSpc>
              <a:buFont typeface="Arial" panose="020B0604020202020204" pitchFamily="34" charset="0"/>
              <a:buChar char="•"/>
            </a:pPr>
            <a:r>
              <a:rPr lang="tr-TR" dirty="0">
                <a:effectLst/>
              </a:rPr>
              <a:t>birinci yılda B projesinden gelen getirinin </a:t>
            </a:r>
          </a:p>
          <a:p>
            <a:pPr>
              <a:lnSpc>
                <a:spcPct val="100000"/>
              </a:lnSpc>
            </a:pPr>
            <a:r>
              <a:rPr lang="tr-TR" dirty="0">
                <a:effectLst/>
              </a:rPr>
              <a:t>toplamına eşit olmalıdır (x3C=0). </a:t>
            </a:r>
          </a:p>
          <a:p>
            <a:br>
              <a:rPr lang="tr-TR" dirty="0">
                <a:effectLst/>
              </a:rPr>
            </a:br>
            <a:endParaRPr lang="tr-TR" dirty="0"/>
          </a:p>
          <a:p>
            <a:endParaRPr lang="tr-TR" dirty="0"/>
          </a:p>
        </p:txBody>
      </p:sp>
      <p:sp>
        <p:nvSpPr>
          <p:cNvPr id="3" name="Başlık 2">
            <a:extLst>
              <a:ext uri="{FF2B5EF4-FFF2-40B4-BE49-F238E27FC236}">
                <a16:creationId xmlns:a16="http://schemas.microsoft.com/office/drawing/2014/main" id="{14014EC5-F2AB-CBF2-E702-2AB0204B1930}"/>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A14FA1AF-3985-5884-3506-EDDB681D49D9}"/>
                  </a:ext>
                </a:extLst>
              </p:cNvPr>
              <p:cNvSpPr txBox="1"/>
              <p:nvPr/>
            </p:nvSpPr>
            <p:spPr>
              <a:xfrm>
                <a:off x="1907704" y="191683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r>
                            <a:rPr lang="tr-TR" b="0" i="1" smtClean="0">
                              <a:latin typeface="Cambria Math" panose="02040503050406030204" pitchFamily="18" charset="0"/>
                            </a:rPr>
                            <m:t>𝐴</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r>
                            <a:rPr lang="tr-TR" b="0" i="1" smtClean="0">
                              <a:latin typeface="Cambria Math" panose="02040503050406030204" pitchFamily="18" charset="0"/>
                            </a:rPr>
                            <m:t>𝐵</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r>
                            <a:rPr lang="tr-TR" b="0" i="1" smtClean="0">
                              <a:latin typeface="Cambria Math" panose="02040503050406030204" pitchFamily="18" charset="0"/>
                            </a:rPr>
                            <m:t>𝐶</m:t>
                          </m:r>
                        </m:sub>
                      </m:sSub>
                      <m:r>
                        <a:rPr lang="tr-TR" b="0" i="1" smtClean="0">
                          <a:latin typeface="Cambria Math" panose="02040503050406030204" pitchFamily="18" charset="0"/>
                        </a:rPr>
                        <m:t>=80000000</m:t>
                      </m:r>
                    </m:oMath>
                  </m:oMathPara>
                </a14:m>
                <a:endParaRPr lang="tr-TR" dirty="0"/>
              </a:p>
            </p:txBody>
          </p:sp>
        </mc:Choice>
        <mc:Fallback xmlns="">
          <p:sp>
            <p:nvSpPr>
              <p:cNvPr id="4" name="Metin kutusu 3">
                <a:extLst>
                  <a:ext uri="{FF2B5EF4-FFF2-40B4-BE49-F238E27FC236}">
                    <a16:creationId xmlns:a16="http://schemas.microsoft.com/office/drawing/2014/main" id="{A14FA1AF-3985-5884-3506-EDDB681D49D9}"/>
                  </a:ext>
                </a:extLst>
              </p:cNvPr>
              <p:cNvSpPr txBox="1">
                <a:spLocks noRot="1" noChangeAspect="1" noMove="1" noResize="1" noEditPoints="1" noAdjustHandles="1" noChangeArrowheads="1" noChangeShapeType="1" noTextEdit="1"/>
              </p:cNvSpPr>
              <p:nvPr/>
            </p:nvSpPr>
            <p:spPr>
              <a:xfrm>
                <a:off x="1907704" y="1916832"/>
                <a:ext cx="4572000" cy="369332"/>
              </a:xfrm>
              <a:prstGeom prst="rect">
                <a:avLst/>
              </a:prstGeom>
              <a:blipFill>
                <a:blip r:embed="rId2"/>
                <a:stretch>
                  <a:fillRect/>
                </a:stretch>
              </a:blipFill>
            </p:spPr>
            <p:txBody>
              <a:bodyPr/>
              <a:lstStyle/>
              <a:p>
                <a:r>
                  <a:rPr lang="tr-TR">
                    <a:noFill/>
                  </a:rPr>
                  <a:t> </a:t>
                </a:r>
              </a:p>
            </p:txBody>
          </p:sp>
        </mc:Fallback>
      </mc:AlternateContent>
      <p:pic>
        <p:nvPicPr>
          <p:cNvPr id="6" name="Resim 5">
            <a:extLst>
              <a:ext uri="{FF2B5EF4-FFF2-40B4-BE49-F238E27FC236}">
                <a16:creationId xmlns:a16="http://schemas.microsoft.com/office/drawing/2014/main" id="{1ABE6F08-A617-F4AD-2C9E-C66AC5069B9C}"/>
              </a:ext>
            </a:extLst>
          </p:cNvPr>
          <p:cNvPicPr>
            <a:picLocks noChangeAspect="1"/>
          </p:cNvPicPr>
          <p:nvPr/>
        </p:nvPicPr>
        <p:blipFill>
          <a:blip r:embed="rId3"/>
          <a:stretch>
            <a:fillRect/>
          </a:stretch>
        </p:blipFill>
        <p:spPr>
          <a:xfrm>
            <a:off x="2771800" y="2919570"/>
            <a:ext cx="2336279" cy="349647"/>
          </a:xfrm>
          <a:prstGeom prst="rect">
            <a:avLst/>
          </a:prstGeom>
        </p:spPr>
      </p:pic>
      <p:pic>
        <p:nvPicPr>
          <p:cNvPr id="8" name="Resim 7">
            <a:extLst>
              <a:ext uri="{FF2B5EF4-FFF2-40B4-BE49-F238E27FC236}">
                <a16:creationId xmlns:a16="http://schemas.microsoft.com/office/drawing/2014/main" id="{1FB62412-90BD-5879-7BA7-D532A73A732F}"/>
              </a:ext>
            </a:extLst>
          </p:cNvPr>
          <p:cNvPicPr>
            <a:picLocks noChangeAspect="1"/>
          </p:cNvPicPr>
          <p:nvPr/>
        </p:nvPicPr>
        <p:blipFill>
          <a:blip r:embed="rId4"/>
          <a:stretch>
            <a:fillRect/>
          </a:stretch>
        </p:blipFill>
        <p:spPr>
          <a:xfrm>
            <a:off x="2631604" y="4869160"/>
            <a:ext cx="3124200" cy="333375"/>
          </a:xfrm>
          <a:prstGeom prst="rect">
            <a:avLst/>
          </a:prstGeom>
        </p:spPr>
      </p:pic>
    </p:spTree>
    <p:extLst>
      <p:ext uri="{BB962C8B-B14F-4D97-AF65-F5344CB8AC3E}">
        <p14:creationId xmlns:p14="http://schemas.microsoft.com/office/powerpoint/2010/main" val="387026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F2BC9F4-BE99-819C-E2F9-9434DF80959C}"/>
              </a:ext>
            </a:extLst>
          </p:cNvPr>
          <p:cNvSpPr>
            <a:spLocks noGrp="1"/>
          </p:cNvSpPr>
          <p:nvPr>
            <p:ph idx="1"/>
          </p:nvPr>
        </p:nvSpPr>
        <p:spPr/>
        <p:txBody>
          <a:bodyPr/>
          <a:lstStyle/>
          <a:p>
            <a:r>
              <a:rPr lang="tr-TR" dirty="0">
                <a:effectLst/>
              </a:rPr>
              <a:t>Dördüncü yılın başında yatırılan miktar, </a:t>
            </a:r>
          </a:p>
          <a:p>
            <a:pPr>
              <a:lnSpc>
                <a:spcPct val="100000"/>
              </a:lnSpc>
              <a:buFont typeface="Arial" panose="020B0604020202020204" pitchFamily="34" charset="0"/>
              <a:buChar char="•"/>
            </a:pPr>
            <a:r>
              <a:rPr lang="tr-TR" dirty="0">
                <a:effectLst/>
              </a:rPr>
              <a:t>Üçüncü yılda proje A yatırımından sağlanan getiri, </a:t>
            </a:r>
          </a:p>
          <a:p>
            <a:pPr>
              <a:lnSpc>
                <a:spcPct val="100000"/>
              </a:lnSpc>
              <a:buFont typeface="Arial" panose="020B0604020202020204" pitchFamily="34" charset="0"/>
              <a:buChar char="•"/>
            </a:pPr>
            <a:r>
              <a:rPr lang="tr-TR" dirty="0">
                <a:effectLst/>
              </a:rPr>
              <a:t>İkinci yılda proje B yatırımı getirisi ve </a:t>
            </a:r>
          </a:p>
          <a:p>
            <a:pPr>
              <a:lnSpc>
                <a:spcPct val="100000"/>
              </a:lnSpc>
              <a:buFont typeface="Arial" panose="020B0604020202020204" pitchFamily="34" charset="0"/>
              <a:buChar char="•"/>
            </a:pPr>
            <a:r>
              <a:rPr lang="tr-TR" dirty="0">
                <a:effectLst/>
              </a:rPr>
              <a:t>Birinci yılda C projesinden sağlanan getiriler toplamına eşit olmalıdır. (x4B =x4C =0) </a:t>
            </a:r>
            <a:r>
              <a:rPr lang="tr-TR">
                <a:effectLst/>
              </a:rPr>
              <a:t>Zaman         sınırlaması </a:t>
            </a:r>
            <a:r>
              <a:rPr lang="tr-TR" dirty="0">
                <a:effectLst/>
              </a:rPr>
              <a:t>yüzünden sadece A projesine yatırım yapılabilir. </a:t>
            </a:r>
          </a:p>
          <a:p>
            <a:pPr>
              <a:lnSpc>
                <a:spcPct val="100000"/>
              </a:lnSpc>
              <a:buFont typeface="Arial" panose="020B0604020202020204" pitchFamily="34" charset="0"/>
              <a:buChar char="•"/>
            </a:pPr>
            <a:endParaRPr lang="tr-TR" dirty="0"/>
          </a:p>
          <a:p>
            <a:pPr>
              <a:lnSpc>
                <a:spcPct val="100000"/>
              </a:lnSpc>
              <a:buFont typeface="Arial" panose="020B0604020202020204" pitchFamily="34" charset="0"/>
              <a:buChar char="•"/>
            </a:pPr>
            <a:endParaRPr lang="tr-TR" dirty="0">
              <a:effectLst/>
            </a:endParaRPr>
          </a:p>
          <a:p>
            <a:pPr>
              <a:lnSpc>
                <a:spcPct val="100000"/>
              </a:lnSpc>
              <a:buFont typeface="Arial" panose="020B0604020202020204" pitchFamily="34" charset="0"/>
              <a:buChar char="•"/>
            </a:pPr>
            <a:endParaRPr lang="tr-TR" dirty="0"/>
          </a:p>
          <a:p>
            <a:r>
              <a:rPr lang="tr-TR" dirty="0">
                <a:effectLst/>
              </a:rPr>
              <a:t>Amaç Fonksiyonu</a:t>
            </a:r>
          </a:p>
          <a:p>
            <a:pPr>
              <a:lnSpc>
                <a:spcPct val="100000"/>
              </a:lnSpc>
              <a:buFont typeface="Arial" panose="020B0604020202020204" pitchFamily="34" charset="0"/>
              <a:buChar char="•"/>
            </a:pPr>
            <a:r>
              <a:rPr lang="tr-TR" dirty="0">
                <a:effectLst/>
              </a:rPr>
              <a:t>Dördüncü yılda proje A yatırımından sağlanan getiri,</a:t>
            </a:r>
          </a:p>
          <a:p>
            <a:pPr>
              <a:lnSpc>
                <a:spcPct val="100000"/>
              </a:lnSpc>
              <a:buFont typeface="Arial" panose="020B0604020202020204" pitchFamily="34" charset="0"/>
              <a:buChar char="•"/>
            </a:pPr>
            <a:r>
              <a:rPr lang="tr-TR" dirty="0">
                <a:effectLst/>
              </a:rPr>
              <a:t>Üçüncü yılda proje B yatırımından elde edilen getiri ve,</a:t>
            </a:r>
          </a:p>
          <a:p>
            <a:pPr>
              <a:lnSpc>
                <a:spcPct val="100000"/>
              </a:lnSpc>
              <a:buFont typeface="Arial" panose="020B0604020202020204" pitchFamily="34" charset="0"/>
              <a:buChar char="•"/>
            </a:pPr>
            <a:r>
              <a:rPr lang="tr-TR" dirty="0">
                <a:effectLst/>
              </a:rPr>
              <a:t>İkinci yılda proje C yatırımından sağlanan getirilerin toplamıdır. </a:t>
            </a:r>
          </a:p>
          <a:p>
            <a:endParaRPr lang="tr-TR" dirty="0">
              <a:effectLst/>
            </a:endParaRPr>
          </a:p>
        </p:txBody>
      </p:sp>
      <p:sp>
        <p:nvSpPr>
          <p:cNvPr id="3" name="Başlık 2">
            <a:extLst>
              <a:ext uri="{FF2B5EF4-FFF2-40B4-BE49-F238E27FC236}">
                <a16:creationId xmlns:a16="http://schemas.microsoft.com/office/drawing/2014/main" id="{875FD122-CB4A-93AE-CFFC-B0E0393F7F06}"/>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AC1A948F-F4DE-B9F2-E450-C7583D57D24B}"/>
              </a:ext>
            </a:extLst>
          </p:cNvPr>
          <p:cNvPicPr>
            <a:picLocks noChangeAspect="1"/>
          </p:cNvPicPr>
          <p:nvPr/>
        </p:nvPicPr>
        <p:blipFill>
          <a:blip r:embed="rId2"/>
          <a:stretch>
            <a:fillRect/>
          </a:stretch>
        </p:blipFill>
        <p:spPr>
          <a:xfrm>
            <a:off x="2483768" y="3050908"/>
            <a:ext cx="3457575" cy="428625"/>
          </a:xfrm>
          <a:prstGeom prst="rect">
            <a:avLst/>
          </a:prstGeom>
        </p:spPr>
      </p:pic>
      <p:pic>
        <p:nvPicPr>
          <p:cNvPr id="9" name="Resim 8">
            <a:extLst>
              <a:ext uri="{FF2B5EF4-FFF2-40B4-BE49-F238E27FC236}">
                <a16:creationId xmlns:a16="http://schemas.microsoft.com/office/drawing/2014/main" id="{7D56F815-3613-07FA-4132-CF55A6075B73}"/>
              </a:ext>
            </a:extLst>
          </p:cNvPr>
          <p:cNvPicPr>
            <a:picLocks noChangeAspect="1"/>
          </p:cNvPicPr>
          <p:nvPr/>
        </p:nvPicPr>
        <p:blipFill>
          <a:blip r:embed="rId3"/>
          <a:stretch>
            <a:fillRect/>
          </a:stretch>
        </p:blipFill>
        <p:spPr>
          <a:xfrm>
            <a:off x="2627784" y="5272969"/>
            <a:ext cx="3170893" cy="408372"/>
          </a:xfrm>
          <a:prstGeom prst="rect">
            <a:avLst/>
          </a:prstGeom>
        </p:spPr>
      </p:pic>
    </p:spTree>
    <p:extLst>
      <p:ext uri="{BB962C8B-B14F-4D97-AF65-F5344CB8AC3E}">
        <p14:creationId xmlns:p14="http://schemas.microsoft.com/office/powerpoint/2010/main" val="207148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5223F4A-6B24-A99F-D70F-9887A38D6A06}"/>
              </a:ext>
            </a:extLst>
          </p:cNvPr>
          <p:cNvSpPr>
            <a:spLocks noGrp="1"/>
          </p:cNvSpPr>
          <p:nvPr>
            <p:ph idx="1"/>
          </p:nvPr>
        </p:nvSpPr>
        <p:spPr/>
        <p:txBody>
          <a:bodyPr/>
          <a:lstStyle/>
          <a:p>
            <a:r>
              <a:rPr lang="tr-TR" dirty="0">
                <a:effectLst/>
              </a:rPr>
              <a:t>Doğrusal programlama doğrusal kısıt denklemleri ile sınırlandırılmış bir doğrusal </a:t>
            </a:r>
            <a:r>
              <a:rPr lang="tr-TR">
                <a:effectLst/>
              </a:rPr>
              <a:t>amaç                        fonksiyonunun </a:t>
            </a:r>
            <a:r>
              <a:rPr lang="tr-TR" dirty="0">
                <a:effectLst/>
              </a:rPr>
              <a:t>en </a:t>
            </a:r>
            <a:r>
              <a:rPr lang="tr-TR" dirty="0" err="1">
                <a:effectLst/>
              </a:rPr>
              <a:t>iyilendiği</a:t>
            </a:r>
            <a:r>
              <a:rPr lang="tr-TR" dirty="0">
                <a:effectLst/>
              </a:rPr>
              <a:t> bir optimizasyon tekniğidir. </a:t>
            </a:r>
          </a:p>
          <a:p>
            <a:endParaRPr lang="tr-TR" dirty="0">
              <a:effectLst/>
            </a:endParaRPr>
          </a:p>
          <a:p>
            <a:r>
              <a:rPr lang="tr-TR" dirty="0">
                <a:effectLst/>
              </a:rPr>
              <a:t>Doğrusal programlamada hedef, amaç fonksiyonunu en iyileyen (maksimize eden veya </a:t>
            </a:r>
            <a:r>
              <a:rPr lang="tr-TR">
                <a:effectLst/>
              </a:rPr>
              <a:t>minimize            eden</a:t>
            </a:r>
            <a:r>
              <a:rPr lang="tr-TR" dirty="0">
                <a:effectLst/>
              </a:rPr>
              <a:t>) değişken değerlerini, kısıtları sağlayacak şekilde bulmaktır. </a:t>
            </a:r>
          </a:p>
          <a:p>
            <a:endParaRPr lang="tr-TR" dirty="0"/>
          </a:p>
          <a:p>
            <a:r>
              <a:rPr lang="tr-TR" dirty="0">
                <a:effectLst/>
              </a:rPr>
              <a:t>Doğrusal optimizasyonda iki tip modelden bahsedebiliriz. Bunlar, bir amaç denkleminin </a:t>
            </a:r>
            <a:r>
              <a:rPr lang="tr-TR">
                <a:effectLst/>
              </a:rPr>
              <a:t>maksimum  değerini </a:t>
            </a:r>
            <a:r>
              <a:rPr lang="tr-TR" dirty="0">
                <a:effectLst/>
              </a:rPr>
              <a:t>almasını istediğimiz maksimizasyon problemi ve yine bir amaç denkleminin </a:t>
            </a:r>
            <a:r>
              <a:rPr lang="tr-TR">
                <a:effectLst/>
              </a:rPr>
              <a:t>minimum   değerini </a:t>
            </a:r>
            <a:r>
              <a:rPr lang="tr-TR" dirty="0">
                <a:effectLst/>
              </a:rPr>
              <a:t>almasını istediğimiz minimizasyon problemidir. </a:t>
            </a:r>
          </a:p>
          <a:p>
            <a:endParaRPr lang="tr-TR" dirty="0"/>
          </a:p>
          <a:p>
            <a:r>
              <a:rPr lang="tr-TR" altLang="en-US" b="1" dirty="0"/>
              <a:t>Olurlu çözüm: </a:t>
            </a:r>
            <a:r>
              <a:rPr lang="tr-TR" altLang="en-US" dirty="0"/>
              <a:t>Tüm kısıtları sağlayan çözümdür. Tüm kısıtların sağlanması ne demek? </a:t>
            </a:r>
            <a:r>
              <a:rPr lang="tr-TR" altLang="en-US"/>
              <a:t>Kısıtların         değişken </a:t>
            </a:r>
            <a:r>
              <a:rPr lang="tr-TR" altLang="en-US" dirty="0"/>
              <a:t>içeren sol taraflarının hesaplan değeri ile sağ taraf değeri arasında tanımlanan </a:t>
            </a:r>
            <a:r>
              <a:rPr lang="tr-TR" altLang="en-US"/>
              <a:t>ilişki    sağlanmıştır</a:t>
            </a:r>
            <a:r>
              <a:rPr lang="tr-TR" altLang="en-US" dirty="0"/>
              <a:t>.</a:t>
            </a:r>
          </a:p>
          <a:p>
            <a:endParaRPr lang="tr-TR" altLang="en-US" dirty="0"/>
          </a:p>
          <a:p>
            <a:r>
              <a:rPr lang="tr-TR" altLang="en-US" dirty="0"/>
              <a:t>Her olurlu çözüm optimum olmayabilir. Fakat her optimum olurludur. </a:t>
            </a:r>
          </a:p>
          <a:p>
            <a:endParaRPr lang="tr-TR" dirty="0"/>
          </a:p>
        </p:txBody>
      </p:sp>
      <p:sp>
        <p:nvSpPr>
          <p:cNvPr id="3" name="Başlık 2">
            <a:extLst>
              <a:ext uri="{FF2B5EF4-FFF2-40B4-BE49-F238E27FC236}">
                <a16:creationId xmlns:a16="http://schemas.microsoft.com/office/drawing/2014/main" id="{6AD39E5E-3281-9E6B-F166-DAB9F15F4C91}"/>
              </a:ext>
            </a:extLst>
          </p:cNvPr>
          <p:cNvSpPr>
            <a:spLocks noGrp="1"/>
          </p:cNvSpPr>
          <p:nvPr>
            <p:ph type="title"/>
          </p:nvPr>
        </p:nvSpPr>
        <p:spPr/>
        <p:txBody>
          <a:bodyPr/>
          <a:lstStyle/>
          <a:p>
            <a:r>
              <a:rPr lang="tr-TR" dirty="0"/>
              <a:t>DP Nedir? </a:t>
            </a:r>
          </a:p>
        </p:txBody>
      </p:sp>
    </p:spTree>
    <p:extLst>
      <p:ext uri="{BB962C8B-B14F-4D97-AF65-F5344CB8AC3E}">
        <p14:creationId xmlns:p14="http://schemas.microsoft.com/office/powerpoint/2010/main" val="181252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69EFFD8-48E6-35AE-5DBA-BF89D139FD38}"/>
              </a:ext>
            </a:extLst>
          </p:cNvPr>
          <p:cNvSpPr>
            <a:spLocks noGrp="1"/>
          </p:cNvSpPr>
          <p:nvPr>
            <p:ph idx="1"/>
          </p:nvPr>
        </p:nvSpPr>
        <p:spPr/>
        <p:txBody>
          <a:bodyPr/>
          <a:lstStyle/>
          <a:p>
            <a:pPr>
              <a:buFont typeface="Arial" panose="020B0604020202020204" pitchFamily="34" charset="0"/>
              <a:buChar char="•"/>
            </a:pPr>
            <a:r>
              <a:rPr lang="tr-TR" dirty="0">
                <a:effectLst/>
              </a:rPr>
              <a:t>Bir şirket yeni ürün üretmek için makine satın almak istemektedir. Şirketin makine için </a:t>
            </a:r>
            <a:r>
              <a:rPr lang="tr-TR">
                <a:effectLst/>
              </a:rPr>
              <a:t>ayırdığı    para </a:t>
            </a:r>
            <a:r>
              <a:rPr lang="tr-TR" dirty="0">
                <a:effectLst/>
              </a:rPr>
              <a:t>800.000 ₺'</a:t>
            </a:r>
            <a:r>
              <a:rPr lang="tr-TR" dirty="0" err="1">
                <a:effectLst/>
              </a:rPr>
              <a:t>dır</a:t>
            </a:r>
            <a:r>
              <a:rPr lang="tr-TR" dirty="0">
                <a:effectLst/>
              </a:rPr>
              <a:t>. Makina imalatçısı firma, şirkete üç tip model önerir. Klasik modelin </a:t>
            </a:r>
            <a:r>
              <a:rPr lang="tr-TR">
                <a:effectLst/>
              </a:rPr>
              <a:t>fiyatı      24.000 </a:t>
            </a:r>
            <a:r>
              <a:rPr lang="tr-TR" dirty="0">
                <a:effectLst/>
              </a:rPr>
              <a:t>₺, lüks modelin fiyatı 40.000 ₺ ve süper modelin ise fiyatı 80.000 ₺'</a:t>
            </a:r>
            <a:r>
              <a:rPr lang="tr-TR" dirty="0" err="1">
                <a:effectLst/>
              </a:rPr>
              <a:t>dır</a:t>
            </a:r>
            <a:r>
              <a:rPr lang="tr-TR" dirty="0">
                <a:effectLst/>
              </a:rPr>
              <a:t>. Klasik </a:t>
            </a:r>
            <a:r>
              <a:rPr lang="tr-TR">
                <a:effectLst/>
              </a:rPr>
              <a:t>model         15 </a:t>
            </a:r>
            <a:r>
              <a:rPr lang="tr-TR" dirty="0">
                <a:effectLst/>
              </a:rPr>
              <a:t>m2, lüks model 20 m2, süper model de 30 m2 giriş katında yer tutar. Makinaların üretimi ve onları çalıştırmak için gerekli olan operatör sayıları ise aşağıdaki tabloda görüldüğü gibidir.</a:t>
            </a:r>
          </a:p>
          <a:p>
            <a:pPr>
              <a:lnSpc>
                <a:spcPct val="100000"/>
              </a:lnSpc>
              <a:buFont typeface="Arial" panose="020B0604020202020204" pitchFamily="34" charset="0"/>
              <a:buChar char="•"/>
            </a:pPr>
            <a:endParaRPr lang="tr-TR" dirty="0">
              <a:effectLst/>
            </a:endParaRPr>
          </a:p>
          <a:p>
            <a:pPr>
              <a:lnSpc>
                <a:spcPct val="100000"/>
              </a:lnSpc>
              <a:buFont typeface="Arial" panose="020B0604020202020204" pitchFamily="34" charset="0"/>
              <a:buChar char="•"/>
            </a:pPr>
            <a:r>
              <a:rPr lang="tr-TR" dirty="0">
                <a:effectLst/>
              </a:rPr>
              <a:t>Şirket satın alınacak makinaların en az yarısının lüks model olması üzerinde durmaktadır</a:t>
            </a:r>
            <a:r>
              <a:rPr lang="tr-TR">
                <a:effectLst/>
              </a:rPr>
              <a:t>.           Makinalarının </a:t>
            </a:r>
            <a:r>
              <a:rPr lang="tr-TR" dirty="0">
                <a:effectLst/>
              </a:rPr>
              <a:t>ürettiği ürün başına operatörün maliyeti dışında 80 ₺'</a:t>
            </a:r>
            <a:r>
              <a:rPr lang="tr-TR" dirty="0" err="1">
                <a:effectLst/>
              </a:rPr>
              <a:t>lık</a:t>
            </a:r>
            <a:r>
              <a:rPr lang="tr-TR" dirty="0">
                <a:effectLst/>
              </a:rPr>
              <a:t> brüt bir </a:t>
            </a:r>
            <a:r>
              <a:rPr lang="tr-TR">
                <a:effectLst/>
              </a:rPr>
              <a:t>kâr                       beklenmektedir</a:t>
            </a:r>
            <a:r>
              <a:rPr lang="tr-TR" dirty="0">
                <a:effectLst/>
              </a:rPr>
              <a:t>. Üretilen tüm ürünlerin birim başına 80 Liralık bir kârla satılabilecektir. </a:t>
            </a:r>
            <a:r>
              <a:rPr lang="tr-TR">
                <a:effectLst/>
              </a:rPr>
              <a:t>Şirket     giriş </a:t>
            </a:r>
            <a:r>
              <a:rPr lang="tr-TR" dirty="0">
                <a:effectLst/>
              </a:rPr>
              <a:t>katında makinalar için 500 m2 yer ve onları çalıştıracak 100 operatör ayırabiliyor</a:t>
            </a:r>
            <a:r>
              <a:rPr lang="tr-TR">
                <a:effectLst/>
              </a:rPr>
              <a:t>.                 Operatörlere </a:t>
            </a:r>
            <a:r>
              <a:rPr lang="tr-TR" dirty="0">
                <a:effectLst/>
              </a:rPr>
              <a:t>saatte 30 ₺ ödenmektedir. </a:t>
            </a:r>
          </a:p>
          <a:p>
            <a:pPr>
              <a:lnSpc>
                <a:spcPct val="100000"/>
              </a:lnSpc>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Şirketin amacı kârını en çoklaması için klasik, lüks ve süper makinalardan satın alacağı </a:t>
            </a:r>
            <a:r>
              <a:rPr lang="tr-TR">
                <a:effectLst/>
              </a:rPr>
              <a:t>sayıları   belirlemektir</a:t>
            </a:r>
            <a:r>
              <a:rPr lang="tr-TR" dirty="0">
                <a:effectLst/>
              </a:rPr>
              <a:t>. Problemi buna göre doğrusal programlama modeli olarak formülleştiriniz. </a:t>
            </a:r>
            <a:endParaRPr lang="tr-TR" dirty="0"/>
          </a:p>
        </p:txBody>
      </p:sp>
      <p:sp>
        <p:nvSpPr>
          <p:cNvPr id="3" name="Başlık 2">
            <a:extLst>
              <a:ext uri="{FF2B5EF4-FFF2-40B4-BE49-F238E27FC236}">
                <a16:creationId xmlns:a16="http://schemas.microsoft.com/office/drawing/2014/main" id="{CBC6222B-D200-F09C-C869-E8D68364FB8C}"/>
              </a:ext>
            </a:extLst>
          </p:cNvPr>
          <p:cNvSpPr>
            <a:spLocks noGrp="1"/>
          </p:cNvSpPr>
          <p:nvPr>
            <p:ph type="title"/>
          </p:nvPr>
        </p:nvSpPr>
        <p:spPr/>
        <p:txBody>
          <a:bodyPr>
            <a:normAutofit/>
          </a:bodyPr>
          <a:lstStyle/>
          <a:p>
            <a:r>
              <a:rPr lang="tr-TR" dirty="0">
                <a:effectLst/>
              </a:rPr>
              <a:t>Makine Satın Alma</a:t>
            </a:r>
            <a:endParaRPr lang="tr-TR" dirty="0"/>
          </a:p>
        </p:txBody>
      </p:sp>
      <p:pic>
        <p:nvPicPr>
          <p:cNvPr id="5" name="Resim 4">
            <a:extLst>
              <a:ext uri="{FF2B5EF4-FFF2-40B4-BE49-F238E27FC236}">
                <a16:creationId xmlns:a16="http://schemas.microsoft.com/office/drawing/2014/main" id="{608F707C-2B14-8472-C3D8-E658B9E32FAC}"/>
              </a:ext>
            </a:extLst>
          </p:cNvPr>
          <p:cNvPicPr>
            <a:picLocks noChangeAspect="1"/>
          </p:cNvPicPr>
          <p:nvPr/>
        </p:nvPicPr>
        <p:blipFill>
          <a:blip r:embed="rId2"/>
          <a:stretch>
            <a:fillRect/>
          </a:stretch>
        </p:blipFill>
        <p:spPr>
          <a:xfrm>
            <a:off x="4211960" y="5349723"/>
            <a:ext cx="4320480" cy="997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001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8E47B10-44E7-5B68-9E70-BFB539F225A8}"/>
              </a:ext>
            </a:extLst>
          </p:cNvPr>
          <p:cNvSpPr>
            <a:spLocks noGrp="1"/>
          </p:cNvSpPr>
          <p:nvPr>
            <p:ph idx="1"/>
          </p:nvPr>
        </p:nvSpPr>
        <p:spPr/>
        <p:txBody>
          <a:bodyPr>
            <a:normAutofit/>
          </a:bodyPr>
          <a:lstStyle/>
          <a:p>
            <a:pPr algn="l"/>
            <a:r>
              <a:rPr lang="tr-TR" altLang="en-US" dirty="0"/>
              <a:t>Problemde amaç karın en çoklanmasıdır. Her bir makineyle yapılan üretimden elde edilen kar</a:t>
            </a:r>
            <a:r>
              <a:rPr lang="tr-TR" altLang="en-US"/>
              <a:t>,           üretim </a:t>
            </a:r>
            <a:r>
              <a:rPr lang="tr-TR" altLang="en-US" dirty="0"/>
              <a:t>oranı, birim urun başına brüt kar ve operatör maliyetine bağlıdır. Bu durumda;</a:t>
            </a:r>
          </a:p>
          <a:p>
            <a:pPr algn="l"/>
            <a:endParaRPr lang="tr-TR" altLang="en-US" dirty="0"/>
          </a:p>
          <a:p>
            <a:pPr algn="l"/>
            <a:r>
              <a:rPr lang="tr-TR" altLang="en-US" dirty="0"/>
              <a:t>Klasik makina ile yapılan üretimden elde edilen kar;</a:t>
            </a:r>
          </a:p>
          <a:p>
            <a:pPr algn="l"/>
            <a:r>
              <a:rPr lang="fi-FI" altLang="en-US" dirty="0"/>
              <a:t>4 birim/saat × 80 </a:t>
            </a:r>
            <a:r>
              <a:rPr lang="tr-TR" altLang="en-US" dirty="0"/>
              <a:t>₺</a:t>
            </a:r>
            <a:r>
              <a:rPr lang="fi-FI" altLang="en-US" dirty="0"/>
              <a:t>/birim - 1 operator × 30 </a:t>
            </a:r>
            <a:r>
              <a:rPr lang="tr-TR" altLang="en-US" dirty="0"/>
              <a:t>₺</a:t>
            </a:r>
            <a:r>
              <a:rPr lang="fi-FI" altLang="en-US" dirty="0"/>
              <a:t>/saat= 290 </a:t>
            </a:r>
            <a:r>
              <a:rPr lang="tr-TR" altLang="en-US" dirty="0"/>
              <a:t>₺</a:t>
            </a:r>
            <a:r>
              <a:rPr lang="fi-FI" altLang="en-US" dirty="0"/>
              <a:t>/saat</a:t>
            </a:r>
            <a:endParaRPr lang="tr-TR" altLang="en-US" dirty="0"/>
          </a:p>
          <a:p>
            <a:pPr algn="l"/>
            <a:endParaRPr lang="tr-TR" altLang="en-US" dirty="0"/>
          </a:p>
          <a:p>
            <a:pPr algn="l"/>
            <a:r>
              <a:rPr lang="tr-TR" altLang="en-US" dirty="0"/>
              <a:t>Lüks makinanın saat başına sağladığı kar;</a:t>
            </a:r>
          </a:p>
          <a:p>
            <a:pPr algn="l"/>
            <a:r>
              <a:rPr lang="fi-FI" altLang="en-US" dirty="0"/>
              <a:t>5 × 80 - 60= 340 </a:t>
            </a:r>
            <a:r>
              <a:rPr lang="tr-TR" altLang="en-US" dirty="0"/>
              <a:t>₺</a:t>
            </a:r>
            <a:r>
              <a:rPr lang="fi-FI" altLang="en-US" dirty="0"/>
              <a:t>/saat</a:t>
            </a:r>
          </a:p>
          <a:p>
            <a:pPr algn="l"/>
            <a:endParaRPr lang="tr-TR" altLang="en-US" dirty="0"/>
          </a:p>
          <a:p>
            <a:pPr algn="l"/>
            <a:r>
              <a:rPr lang="tr-TR" altLang="en-US" dirty="0"/>
              <a:t>Süper makinanın saat başına sağladığı kar;</a:t>
            </a:r>
          </a:p>
          <a:p>
            <a:pPr algn="l"/>
            <a:r>
              <a:rPr lang="fi-FI" altLang="en-US" dirty="0"/>
              <a:t>20 × 80 - 150= 1450 </a:t>
            </a:r>
            <a:r>
              <a:rPr lang="tr-TR" altLang="en-US" dirty="0"/>
              <a:t>₺</a:t>
            </a:r>
            <a:r>
              <a:rPr lang="fi-FI" altLang="en-US" dirty="0"/>
              <a:t>/saat</a:t>
            </a:r>
            <a:endParaRPr lang="tr-TR" altLang="en-US" dirty="0"/>
          </a:p>
          <a:p>
            <a:pPr algn="l"/>
            <a:endParaRPr lang="tr-TR" altLang="en-US" dirty="0"/>
          </a:p>
          <a:p>
            <a:pPr algn="l"/>
            <a:r>
              <a:rPr lang="tr-TR" altLang="en-US" dirty="0"/>
              <a:t>Karar değişkenleri;</a:t>
            </a:r>
          </a:p>
          <a:p>
            <a:pPr algn="l"/>
            <a:r>
              <a:rPr lang="tr-TR" altLang="en-US" dirty="0"/>
              <a:t>x1: Satın alınacak klasik makine sayısı,</a:t>
            </a:r>
          </a:p>
          <a:p>
            <a:pPr algn="l"/>
            <a:r>
              <a:rPr lang="tr-TR" altLang="en-US" dirty="0"/>
              <a:t>x2: Satın alınacak lüks makine sayısı,</a:t>
            </a:r>
          </a:p>
          <a:p>
            <a:pPr algn="l"/>
            <a:r>
              <a:rPr lang="en-US" altLang="en-US" dirty="0"/>
              <a:t>x3: </a:t>
            </a:r>
            <a:r>
              <a:rPr lang="en-US" altLang="en-US" dirty="0" err="1"/>
              <a:t>Satın</a:t>
            </a:r>
            <a:r>
              <a:rPr lang="en-US" altLang="en-US" dirty="0"/>
              <a:t> </a:t>
            </a:r>
            <a:r>
              <a:rPr lang="en-US" altLang="en-US" dirty="0" err="1"/>
              <a:t>alınacak</a:t>
            </a:r>
            <a:r>
              <a:rPr lang="en-US" altLang="en-US" dirty="0"/>
              <a:t> s</a:t>
            </a:r>
            <a:r>
              <a:rPr lang="tr-TR" altLang="en-US" dirty="0"/>
              <a:t>ü</a:t>
            </a:r>
            <a:r>
              <a:rPr lang="en-US" altLang="en-US" dirty="0"/>
              <a:t>per </a:t>
            </a:r>
            <a:r>
              <a:rPr lang="en-US" altLang="en-US" dirty="0" err="1"/>
              <a:t>makine</a:t>
            </a:r>
            <a:r>
              <a:rPr lang="en-US" altLang="en-US" dirty="0"/>
              <a:t> </a:t>
            </a:r>
            <a:r>
              <a:rPr lang="en-US" altLang="en-US" dirty="0" err="1"/>
              <a:t>sayısı</a:t>
            </a:r>
            <a:r>
              <a:rPr lang="en-US" altLang="en-US" dirty="0"/>
              <a:t>,</a:t>
            </a:r>
          </a:p>
          <a:p>
            <a:pPr algn="l"/>
            <a:endParaRPr lang="tr-TR" dirty="0"/>
          </a:p>
        </p:txBody>
      </p:sp>
      <p:sp>
        <p:nvSpPr>
          <p:cNvPr id="3" name="Başlık 2">
            <a:extLst>
              <a:ext uri="{FF2B5EF4-FFF2-40B4-BE49-F238E27FC236}">
                <a16:creationId xmlns:a16="http://schemas.microsoft.com/office/drawing/2014/main" id="{4A517D25-C24C-1DB1-7E93-00D9445A511D}"/>
              </a:ext>
            </a:extLst>
          </p:cNvPr>
          <p:cNvSpPr>
            <a:spLocks noGrp="1"/>
          </p:cNvSpPr>
          <p:nvPr>
            <p:ph type="title"/>
          </p:nvPr>
        </p:nvSpPr>
        <p:spPr/>
        <p:txBody>
          <a:bodyPr/>
          <a:lstStyle/>
          <a:p>
            <a:r>
              <a:rPr lang="tr-TR" dirty="0">
                <a:effectLst/>
              </a:rPr>
              <a:t>Makine Satın Alma</a:t>
            </a:r>
            <a:endParaRPr lang="tr-TR" dirty="0"/>
          </a:p>
        </p:txBody>
      </p:sp>
    </p:spTree>
    <p:extLst>
      <p:ext uri="{BB962C8B-B14F-4D97-AF65-F5344CB8AC3E}">
        <p14:creationId xmlns:p14="http://schemas.microsoft.com/office/powerpoint/2010/main" val="2827016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21B134D-8E3C-6C82-F9E4-ABFB5E4FBA70}"/>
              </a:ext>
            </a:extLst>
          </p:cNvPr>
          <p:cNvSpPr>
            <a:spLocks noGrp="1"/>
          </p:cNvSpPr>
          <p:nvPr>
            <p:ph idx="1"/>
          </p:nvPr>
        </p:nvSpPr>
        <p:spPr/>
        <p:txBody>
          <a:bodyPr/>
          <a:lstStyle/>
          <a:p>
            <a:r>
              <a:rPr lang="tr-TR" altLang="en-US" dirty="0"/>
              <a:t>Bu durumda amaç denklemi;</a:t>
            </a:r>
          </a:p>
          <a:p>
            <a:endParaRPr lang="tr-TR" altLang="en-US" dirty="0"/>
          </a:p>
          <a:p>
            <a:pPr algn="ctr"/>
            <a:r>
              <a:rPr lang="pl-PL" altLang="en-US" dirty="0"/>
              <a:t>Max Z = 290x1 + 340x2 + 1450x3</a:t>
            </a:r>
            <a:endParaRPr lang="tr-TR" altLang="en-US" dirty="0"/>
          </a:p>
          <a:p>
            <a:pPr algn="ctr"/>
            <a:endParaRPr lang="pl-PL" altLang="en-US" dirty="0"/>
          </a:p>
          <a:p>
            <a:pPr algn="l"/>
            <a:r>
              <a:rPr lang="tr-TR" altLang="en-US" dirty="0"/>
              <a:t>Finans kısıtı: 	24000x1 + 40000x2 + 80000x3 ≤ 800000</a:t>
            </a:r>
          </a:p>
          <a:p>
            <a:pPr algn="l"/>
            <a:r>
              <a:rPr lang="tr-TR" altLang="en-US" dirty="0"/>
              <a:t>Alan kısıtı: 		15x1 + 20x2 + 30x3 ≤ 500</a:t>
            </a:r>
          </a:p>
          <a:p>
            <a:pPr algn="l"/>
            <a:r>
              <a:rPr lang="tr-TR" altLang="en-US" dirty="0"/>
              <a:t>Operatör kısıtı: 		x1 + 2x2 + 5x3 ≤ 100</a:t>
            </a:r>
          </a:p>
          <a:p>
            <a:pPr algn="l"/>
            <a:endParaRPr lang="tr-TR" altLang="en-US" dirty="0"/>
          </a:p>
          <a:p>
            <a:pPr algn="l"/>
            <a:r>
              <a:rPr lang="tr-TR" altLang="en-US" dirty="0"/>
              <a:t>«Şirket satın alınacak makinaların en az yarısının lüks model olması üzerinde</a:t>
            </a:r>
          </a:p>
          <a:p>
            <a:pPr algn="l"/>
            <a:r>
              <a:rPr lang="tr-TR" altLang="en-US" dirty="0"/>
              <a:t>durmaktadır." isterini sağlayan kısıt;</a:t>
            </a:r>
          </a:p>
          <a:p>
            <a:pPr algn="ctr"/>
            <a:r>
              <a:rPr lang="tr-TR" altLang="en-US" dirty="0"/>
              <a:t>X2/(x1 + x2 + x3)≥ 0.5</a:t>
            </a:r>
          </a:p>
          <a:p>
            <a:pPr algn="l"/>
            <a:r>
              <a:rPr lang="tr-TR" altLang="en-US" dirty="0"/>
              <a:t>buradan,</a:t>
            </a:r>
          </a:p>
          <a:p>
            <a:pPr algn="ctr"/>
            <a:r>
              <a:rPr lang="tr-TR" altLang="en-US" dirty="0"/>
              <a:t>x2 − 0.5(x1 + x2 + x3) ≥ 0</a:t>
            </a:r>
          </a:p>
          <a:p>
            <a:pPr algn="l"/>
            <a:r>
              <a:rPr lang="tr-TR" altLang="en-US" dirty="0"/>
              <a:t>Pozitiflik kısıtı; 			x1, x2, x3 ≥ 0</a:t>
            </a:r>
          </a:p>
        </p:txBody>
      </p:sp>
      <p:sp>
        <p:nvSpPr>
          <p:cNvPr id="3" name="Başlık 2">
            <a:extLst>
              <a:ext uri="{FF2B5EF4-FFF2-40B4-BE49-F238E27FC236}">
                <a16:creationId xmlns:a16="http://schemas.microsoft.com/office/drawing/2014/main" id="{467661F7-6870-8079-17A5-7BB7CFC31155}"/>
              </a:ext>
            </a:extLst>
          </p:cNvPr>
          <p:cNvSpPr>
            <a:spLocks noGrp="1"/>
          </p:cNvSpPr>
          <p:nvPr>
            <p:ph type="title"/>
          </p:nvPr>
        </p:nvSpPr>
        <p:spPr/>
        <p:txBody>
          <a:bodyPr/>
          <a:lstStyle/>
          <a:p>
            <a:r>
              <a:rPr lang="tr-TR" dirty="0">
                <a:effectLst/>
              </a:rPr>
              <a:t>Makine Satın Alma</a:t>
            </a:r>
            <a:endParaRPr lang="tr-TR" dirty="0"/>
          </a:p>
        </p:txBody>
      </p:sp>
    </p:spTree>
    <p:extLst>
      <p:ext uri="{BB962C8B-B14F-4D97-AF65-F5344CB8AC3E}">
        <p14:creationId xmlns:p14="http://schemas.microsoft.com/office/powerpoint/2010/main" val="1381508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E4B6E72-B50B-4494-86E0-FE3FE651C351}"/>
              </a:ext>
            </a:extLst>
          </p:cNvPr>
          <p:cNvSpPr>
            <a:spLocks noGrp="1"/>
          </p:cNvSpPr>
          <p:nvPr>
            <p:ph idx="1"/>
          </p:nvPr>
        </p:nvSpPr>
        <p:spPr/>
        <p:txBody>
          <a:bodyPr>
            <a:normAutofit fontScale="92500" lnSpcReduction="20000"/>
          </a:bodyPr>
          <a:lstStyle/>
          <a:p>
            <a:r>
              <a:rPr lang="tr-TR" dirty="0">
                <a:effectLst/>
              </a:rPr>
              <a:t>Ali Bey 8 milyon nakit parasını güvenilir gelir getiren yatırımlara ve devlet tahviline yatırarak yıllık </a:t>
            </a:r>
            <a:r>
              <a:rPr lang="tr-TR">
                <a:effectLst/>
              </a:rPr>
              <a:t>gelirini  en </a:t>
            </a:r>
            <a:r>
              <a:rPr lang="tr-TR" dirty="0">
                <a:effectLst/>
              </a:rPr>
              <a:t>çok yapmak istemektedir. Ali Bey için elverişli aşağıdaki 5 seçenek vardır:</a:t>
            </a:r>
          </a:p>
          <a:p>
            <a:pPr>
              <a:lnSpc>
                <a:spcPct val="100000"/>
              </a:lnSpc>
              <a:buFont typeface="Arial" panose="020B0604020202020204" pitchFamily="34" charset="0"/>
              <a:buChar char="•"/>
            </a:pPr>
            <a:r>
              <a:rPr lang="tr-TR" dirty="0">
                <a:effectLst/>
              </a:rPr>
              <a:t> X Bankası yıllık % 42 faiz vermekte</a:t>
            </a:r>
          </a:p>
          <a:p>
            <a:pPr>
              <a:lnSpc>
                <a:spcPct val="100000"/>
              </a:lnSpc>
              <a:buFont typeface="Arial" panose="020B0604020202020204" pitchFamily="34" charset="0"/>
              <a:buChar char="•"/>
            </a:pPr>
            <a:r>
              <a:rPr lang="tr-TR" dirty="0">
                <a:effectLst/>
              </a:rPr>
              <a:t> Banker Umut yıllık %48 faiz vermekte</a:t>
            </a:r>
          </a:p>
          <a:p>
            <a:pPr>
              <a:lnSpc>
                <a:spcPct val="100000"/>
              </a:lnSpc>
              <a:buFont typeface="Arial" panose="020B0604020202020204" pitchFamily="34" charset="0"/>
              <a:buChar char="•"/>
            </a:pPr>
            <a:r>
              <a:rPr lang="tr-TR" dirty="0">
                <a:effectLst/>
              </a:rPr>
              <a:t> Endüstri Bankası yıllık % 41 faiz vermekte</a:t>
            </a:r>
          </a:p>
          <a:p>
            <a:pPr>
              <a:lnSpc>
                <a:spcPct val="100000"/>
              </a:lnSpc>
              <a:buFont typeface="Arial" panose="020B0604020202020204" pitchFamily="34" charset="0"/>
              <a:buChar char="•"/>
            </a:pPr>
            <a:r>
              <a:rPr lang="tr-TR" dirty="0">
                <a:effectLst/>
              </a:rPr>
              <a:t> Şirket </a:t>
            </a:r>
            <a:r>
              <a:rPr lang="tr-TR" dirty="0" err="1">
                <a:effectLst/>
              </a:rPr>
              <a:t>Ayka</a:t>
            </a:r>
            <a:r>
              <a:rPr lang="tr-TR" dirty="0">
                <a:effectLst/>
              </a:rPr>
              <a:t> yıllık % 24 temettü dağıtmakta</a:t>
            </a:r>
          </a:p>
          <a:p>
            <a:pPr>
              <a:lnSpc>
                <a:spcPct val="100000"/>
              </a:lnSpc>
              <a:buFont typeface="Arial" panose="020B0604020202020204" pitchFamily="34" charset="0"/>
              <a:buChar char="•"/>
            </a:pPr>
            <a:r>
              <a:rPr lang="tr-TR" dirty="0">
                <a:effectLst/>
              </a:rPr>
              <a:t> Devlet tahvili yıllık % 26 faiz vermektedir. </a:t>
            </a:r>
            <a:br>
              <a:rPr lang="tr-TR" dirty="0">
                <a:effectLst/>
              </a:rPr>
            </a:br>
            <a:endParaRPr lang="tr-TR" dirty="0">
              <a:effectLst/>
            </a:endParaRPr>
          </a:p>
          <a:p>
            <a:pPr>
              <a:lnSpc>
                <a:spcPct val="100000"/>
              </a:lnSpc>
            </a:pPr>
            <a:r>
              <a:rPr lang="tr-TR" dirty="0">
                <a:effectLst/>
              </a:rPr>
              <a:t>Ali Bey karşılaşabileceği risklere karşın aşağıdaki kararları almaktadır.</a:t>
            </a:r>
          </a:p>
          <a:p>
            <a:pPr>
              <a:lnSpc>
                <a:spcPct val="100000"/>
              </a:lnSpc>
              <a:buFont typeface="Arial" panose="020B0604020202020204" pitchFamily="34" charset="0"/>
              <a:buChar char="•"/>
            </a:pPr>
            <a:r>
              <a:rPr lang="tr-TR" dirty="0">
                <a:effectLst/>
              </a:rPr>
              <a:t> X Bankası ve Banker </a:t>
            </a:r>
            <a:r>
              <a:rPr lang="tr-TR" dirty="0" err="1">
                <a:effectLst/>
              </a:rPr>
              <a:t>Umut'daki</a:t>
            </a:r>
            <a:r>
              <a:rPr lang="tr-TR" dirty="0">
                <a:effectLst/>
              </a:rPr>
              <a:t> toplam yatırımı 2.4 milyonu aşmamalı</a:t>
            </a:r>
          </a:p>
          <a:p>
            <a:pPr>
              <a:lnSpc>
                <a:spcPct val="100000"/>
              </a:lnSpc>
              <a:buFont typeface="Arial" panose="020B0604020202020204" pitchFamily="34" charset="0"/>
              <a:buChar char="•"/>
            </a:pPr>
            <a:r>
              <a:rPr lang="tr-TR" dirty="0">
                <a:effectLst/>
              </a:rPr>
              <a:t> Endüstri Bankası ve Şirket </a:t>
            </a:r>
            <a:r>
              <a:rPr lang="tr-TR" dirty="0" err="1">
                <a:effectLst/>
              </a:rPr>
              <a:t>Ayka'daki</a:t>
            </a:r>
            <a:r>
              <a:rPr lang="tr-TR" dirty="0">
                <a:effectLst/>
              </a:rPr>
              <a:t> toplam yatırımı 4 milyonu geçmemeli</a:t>
            </a:r>
          </a:p>
          <a:p>
            <a:pPr>
              <a:lnSpc>
                <a:spcPct val="100000"/>
              </a:lnSpc>
              <a:buFont typeface="Arial" panose="020B0604020202020204" pitchFamily="34" charset="0"/>
              <a:buChar char="•"/>
            </a:pPr>
            <a:r>
              <a:rPr lang="tr-TR" dirty="0">
                <a:effectLst/>
              </a:rPr>
              <a:t> X Bankasındaki yatırımı 1.6 milyonu geçmemeli</a:t>
            </a:r>
          </a:p>
          <a:p>
            <a:pPr>
              <a:lnSpc>
                <a:spcPct val="100000"/>
              </a:lnSpc>
              <a:buFont typeface="Arial" panose="020B0604020202020204" pitchFamily="34" charset="0"/>
              <a:buChar char="•"/>
            </a:pPr>
            <a:r>
              <a:rPr lang="tr-TR" dirty="0">
                <a:effectLst/>
              </a:rPr>
              <a:t> Endüstri Bankasındaki yatırımı 2.4 milyonu geçmemeli</a:t>
            </a:r>
          </a:p>
          <a:p>
            <a:pPr>
              <a:lnSpc>
                <a:spcPct val="100000"/>
              </a:lnSpc>
              <a:buFont typeface="Arial" panose="020B0604020202020204" pitchFamily="34" charset="0"/>
              <a:buChar char="•"/>
            </a:pPr>
            <a:r>
              <a:rPr lang="tr-TR" dirty="0">
                <a:effectLst/>
              </a:rPr>
              <a:t> X Bankası ve Banker Umut'a yatırdığı miktar Endüstri Bankası ve Şirket </a:t>
            </a:r>
            <a:r>
              <a:rPr lang="tr-TR" dirty="0" err="1">
                <a:effectLst/>
              </a:rPr>
              <a:t>Ayka'ya</a:t>
            </a:r>
            <a:r>
              <a:rPr lang="tr-TR" dirty="0">
                <a:effectLst/>
              </a:rPr>
              <a:t> yatırdığı </a:t>
            </a:r>
            <a:r>
              <a:rPr lang="tr-TR">
                <a:effectLst/>
              </a:rPr>
              <a:t>parayı             geçmemeli</a:t>
            </a:r>
            <a:endParaRPr lang="tr-TR" dirty="0">
              <a:effectLst/>
            </a:endParaRPr>
          </a:p>
          <a:p>
            <a:pPr>
              <a:lnSpc>
                <a:spcPct val="100000"/>
              </a:lnSpc>
              <a:buFont typeface="Arial" panose="020B0604020202020204" pitchFamily="34" charset="0"/>
              <a:buChar char="•"/>
            </a:pPr>
            <a:r>
              <a:rPr lang="tr-TR" dirty="0">
                <a:effectLst/>
              </a:rPr>
              <a:t> X Bankası ve Endüstri Bankasındaki toplam yatırımı devlet tahvillerine yatırdığı miktarı aşmamalı.</a:t>
            </a:r>
          </a:p>
          <a:p>
            <a:pPr>
              <a:lnSpc>
                <a:spcPct val="100000"/>
              </a:lnSpc>
            </a:pPr>
            <a:endParaRPr lang="tr-TR" dirty="0">
              <a:effectLst/>
            </a:endParaRPr>
          </a:p>
          <a:p>
            <a:pPr>
              <a:lnSpc>
                <a:spcPct val="100000"/>
              </a:lnSpc>
            </a:pPr>
            <a:r>
              <a:rPr lang="tr-TR" dirty="0">
                <a:effectLst/>
              </a:rPr>
              <a:t>Ali Beyin amacı yıllık gelirini maksimum kılmak için her bir seçeneğe ne kadar para yatırması </a:t>
            </a:r>
            <a:r>
              <a:rPr lang="tr-TR">
                <a:effectLst/>
              </a:rPr>
              <a:t>gerektiğini    belirlemektir</a:t>
            </a:r>
            <a:r>
              <a:rPr lang="tr-TR" dirty="0">
                <a:effectLst/>
              </a:rPr>
              <a:t>. </a:t>
            </a:r>
          </a:p>
          <a:p>
            <a:pPr>
              <a:lnSpc>
                <a:spcPct val="100000"/>
              </a:lnSpc>
            </a:pPr>
            <a:r>
              <a:rPr lang="tr-TR" dirty="0">
                <a:effectLst/>
              </a:rPr>
              <a:t>Şimdi problemi doğrusal programlama modeli halinde ifade edelim.</a:t>
            </a:r>
          </a:p>
          <a:p>
            <a:br>
              <a:rPr lang="tr-TR" dirty="0">
                <a:effectLst/>
              </a:rPr>
            </a:br>
            <a:endParaRPr lang="tr-TR" dirty="0"/>
          </a:p>
        </p:txBody>
      </p:sp>
      <p:sp>
        <p:nvSpPr>
          <p:cNvPr id="3" name="Başlık 2">
            <a:extLst>
              <a:ext uri="{FF2B5EF4-FFF2-40B4-BE49-F238E27FC236}">
                <a16:creationId xmlns:a16="http://schemas.microsoft.com/office/drawing/2014/main" id="{30770559-7257-DC76-9D5B-96ADD07C7D58}"/>
              </a:ext>
            </a:extLst>
          </p:cNvPr>
          <p:cNvSpPr>
            <a:spLocks noGrp="1"/>
          </p:cNvSpPr>
          <p:nvPr>
            <p:ph type="title"/>
          </p:nvPr>
        </p:nvSpPr>
        <p:spPr/>
        <p:txBody>
          <a:bodyPr/>
          <a:lstStyle/>
          <a:p>
            <a:r>
              <a:rPr lang="tr-TR" dirty="0"/>
              <a:t>Yatırım</a:t>
            </a:r>
          </a:p>
        </p:txBody>
      </p:sp>
    </p:spTree>
    <p:extLst>
      <p:ext uri="{BB962C8B-B14F-4D97-AF65-F5344CB8AC3E}">
        <p14:creationId xmlns:p14="http://schemas.microsoft.com/office/powerpoint/2010/main" val="954677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821DF87-6F78-1D7B-0848-2FAC077A7B7F}"/>
              </a:ext>
            </a:extLst>
          </p:cNvPr>
          <p:cNvSpPr>
            <a:spLocks noGrp="1"/>
          </p:cNvSpPr>
          <p:nvPr>
            <p:ph idx="1"/>
          </p:nvPr>
        </p:nvSpPr>
        <p:spPr>
          <a:xfrm>
            <a:off x="395536" y="3068960"/>
            <a:ext cx="8402525" cy="3297510"/>
          </a:xfrm>
        </p:spPr>
        <p:txBody>
          <a:bodyPr>
            <a:normAutofit/>
          </a:bodyPr>
          <a:lstStyle/>
          <a:p>
            <a:pPr algn="l"/>
            <a:r>
              <a:rPr lang="tr-TR" altLang="en-US" sz="1500" dirty="0"/>
              <a:t>Kısıtlayıcılar:</a:t>
            </a:r>
          </a:p>
          <a:p>
            <a:pPr algn="l"/>
            <a:r>
              <a:rPr lang="tr-TR" altLang="en-US" sz="1500" dirty="0"/>
              <a:t>	Nakit kısıtı: x1 + x2 + x3 + x4 + x5 ≤ 8</a:t>
            </a:r>
          </a:p>
          <a:p>
            <a:pPr algn="l"/>
            <a:r>
              <a:rPr lang="tr-TR" altLang="en-US" sz="1500" dirty="0"/>
              <a:t>	Kısıt 1: x1 + x2 ≤ 2.4</a:t>
            </a:r>
          </a:p>
          <a:p>
            <a:pPr algn="l"/>
            <a:r>
              <a:rPr lang="tr-TR" altLang="en-US" sz="1500" dirty="0"/>
              <a:t>	Kısıt 2: x3 + x4 ≤ 4</a:t>
            </a:r>
          </a:p>
          <a:p>
            <a:pPr algn="l"/>
            <a:r>
              <a:rPr lang="tr-TR" altLang="en-US" sz="1500" dirty="0"/>
              <a:t>	Kısıt 3: x1 ≤ 1.6</a:t>
            </a:r>
          </a:p>
          <a:p>
            <a:pPr algn="l"/>
            <a:r>
              <a:rPr lang="tr-TR" altLang="en-US" sz="1500" dirty="0"/>
              <a:t>	Kısıt 4: x3 ≤ 2.4</a:t>
            </a:r>
          </a:p>
          <a:p>
            <a:pPr algn="l"/>
            <a:r>
              <a:rPr lang="tr-TR" altLang="en-US" sz="1500" dirty="0"/>
              <a:t>	Kısıt 5: x1 + x2 ≤ x3 + x4</a:t>
            </a:r>
          </a:p>
          <a:p>
            <a:pPr algn="l"/>
            <a:r>
              <a:rPr lang="tr-TR" altLang="en-US" sz="1500" dirty="0"/>
              <a:t>	Kısıt 6: x1 + x3 ≤ x5</a:t>
            </a:r>
          </a:p>
          <a:p>
            <a:pPr algn="l"/>
            <a:r>
              <a:rPr lang="tr-TR" altLang="en-US" sz="1500" dirty="0"/>
              <a:t>Amaç fonksiyonu;</a:t>
            </a:r>
          </a:p>
          <a:p>
            <a:pPr algn="l"/>
            <a:r>
              <a:rPr lang="tr-TR" altLang="en-US" sz="1500" dirty="0"/>
              <a:t>	</a:t>
            </a:r>
            <a:r>
              <a:rPr lang="pl-PL" altLang="en-US" sz="1500" dirty="0"/>
              <a:t>Maks Z = 0.42x1 + 0.48x2 + 0.44x3 + 0.24x4 + 0.26x5</a:t>
            </a:r>
          </a:p>
          <a:p>
            <a:pPr algn="l"/>
            <a:r>
              <a:rPr lang="tr-TR" altLang="en-US" sz="1500" dirty="0"/>
              <a:t>			</a:t>
            </a:r>
            <a:r>
              <a:rPr lang="nn-NO" altLang="en-US" sz="1500" dirty="0"/>
              <a:t>xi ≥ 0 , i = 1, (1), 5</a:t>
            </a:r>
            <a:endParaRPr lang="tr-TR" altLang="en-US" sz="1500" dirty="0"/>
          </a:p>
        </p:txBody>
      </p:sp>
      <p:sp>
        <p:nvSpPr>
          <p:cNvPr id="3" name="Başlık 2">
            <a:extLst>
              <a:ext uri="{FF2B5EF4-FFF2-40B4-BE49-F238E27FC236}">
                <a16:creationId xmlns:a16="http://schemas.microsoft.com/office/drawing/2014/main" id="{0FD164C8-E8EB-B730-A6F8-39520D85F47F}"/>
              </a:ext>
            </a:extLst>
          </p:cNvPr>
          <p:cNvSpPr>
            <a:spLocks noGrp="1"/>
          </p:cNvSpPr>
          <p:nvPr>
            <p:ph type="title"/>
          </p:nvPr>
        </p:nvSpPr>
        <p:spPr/>
        <p:txBody>
          <a:bodyPr/>
          <a:lstStyle/>
          <a:p>
            <a:r>
              <a:rPr lang="tr-TR" dirty="0"/>
              <a:t>Yatırım</a:t>
            </a:r>
          </a:p>
        </p:txBody>
      </p:sp>
      <p:sp>
        <p:nvSpPr>
          <p:cNvPr id="5" name="Metin kutusu 4">
            <a:extLst>
              <a:ext uri="{FF2B5EF4-FFF2-40B4-BE49-F238E27FC236}">
                <a16:creationId xmlns:a16="http://schemas.microsoft.com/office/drawing/2014/main" id="{4299E44A-D96A-2C57-65B5-9DFA801AC7C8}"/>
              </a:ext>
            </a:extLst>
          </p:cNvPr>
          <p:cNvSpPr txBox="1"/>
          <p:nvPr/>
        </p:nvSpPr>
        <p:spPr>
          <a:xfrm>
            <a:off x="2483768" y="1225804"/>
            <a:ext cx="6304493" cy="1569660"/>
          </a:xfrm>
          <a:prstGeom prst="rect">
            <a:avLst/>
          </a:prstGeom>
          <a:noFill/>
        </p:spPr>
        <p:txBody>
          <a:bodyPr wrap="square">
            <a:spAutoFit/>
          </a:bodyPr>
          <a:lstStyle/>
          <a:p>
            <a:r>
              <a:rPr lang="tr-TR" altLang="en-US" sz="1600" dirty="0"/>
              <a:t>Karar değişkenleri her bir yatırım seçeneğine yatırılacak para miktarıdır.</a:t>
            </a:r>
          </a:p>
          <a:p>
            <a:pPr algn="l"/>
            <a:r>
              <a:rPr lang="tr-TR" altLang="en-US" sz="1600" dirty="0"/>
              <a:t>x1: X bankasındaki yatırım tutarı,</a:t>
            </a:r>
          </a:p>
          <a:p>
            <a:pPr algn="l"/>
            <a:r>
              <a:rPr lang="tr-TR" altLang="en-US" sz="1600" dirty="0"/>
              <a:t>x2: Banker </a:t>
            </a:r>
            <a:r>
              <a:rPr lang="tr-TR" altLang="en-US" sz="1600" dirty="0" err="1"/>
              <a:t>Umut’daki</a:t>
            </a:r>
            <a:r>
              <a:rPr lang="tr-TR" altLang="en-US" sz="1600" dirty="0"/>
              <a:t> yatırım miktarı,</a:t>
            </a:r>
          </a:p>
          <a:p>
            <a:pPr algn="l"/>
            <a:r>
              <a:rPr lang="tr-TR" altLang="en-US" sz="1600" dirty="0"/>
              <a:t>x3: Endüstri bankasındaki yatırım miktarı,</a:t>
            </a:r>
          </a:p>
          <a:p>
            <a:pPr algn="l"/>
            <a:r>
              <a:rPr lang="tr-TR" altLang="en-US" sz="1600" dirty="0"/>
              <a:t>x4: Şirket </a:t>
            </a:r>
            <a:r>
              <a:rPr lang="tr-TR" altLang="en-US" sz="1600" dirty="0" err="1"/>
              <a:t>Ayka’daki</a:t>
            </a:r>
            <a:r>
              <a:rPr lang="tr-TR" altLang="en-US" sz="1600" dirty="0"/>
              <a:t> yatırım miktarı,</a:t>
            </a:r>
          </a:p>
          <a:p>
            <a:pPr algn="l"/>
            <a:r>
              <a:rPr lang="tr-TR" altLang="en-US" sz="1600" dirty="0"/>
              <a:t>x5: Devlet tahviline yatırılan miktarı göstermektedir.</a:t>
            </a:r>
          </a:p>
        </p:txBody>
      </p:sp>
    </p:spTree>
    <p:extLst>
      <p:ext uri="{BB962C8B-B14F-4D97-AF65-F5344CB8AC3E}">
        <p14:creationId xmlns:p14="http://schemas.microsoft.com/office/powerpoint/2010/main" val="4161136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ABFD183-F466-E4DC-C2EA-622D39A8D279}"/>
              </a:ext>
            </a:extLst>
          </p:cNvPr>
          <p:cNvSpPr>
            <a:spLocks noGrp="1"/>
          </p:cNvSpPr>
          <p:nvPr>
            <p:ph idx="1"/>
          </p:nvPr>
        </p:nvSpPr>
        <p:spPr/>
        <p:txBody>
          <a:bodyPr/>
          <a:lstStyle/>
          <a:p>
            <a:pPr>
              <a:buFont typeface="Arial" panose="020B0604020202020204" pitchFamily="34" charset="0"/>
              <a:buChar char="•"/>
            </a:pPr>
            <a:r>
              <a:rPr lang="tr-TR" dirty="0" err="1">
                <a:effectLst/>
              </a:rPr>
              <a:t>PilMar</a:t>
            </a:r>
            <a:r>
              <a:rPr lang="tr-TR" dirty="0">
                <a:effectLst/>
              </a:rPr>
              <a:t> şirketinde üretilen piller üç ayrı aygıt ile kalite kontrolü yapılmaktadır. Bu aygıtlar 1</a:t>
            </a:r>
            <a:r>
              <a:rPr lang="tr-TR">
                <a:effectLst/>
              </a:rPr>
              <a:t>.         derecede</a:t>
            </a:r>
            <a:r>
              <a:rPr lang="tr-TR" dirty="0">
                <a:effectLst/>
              </a:rPr>
              <a:t>, 2. derecede ve 3. derecedeki aygıtlardır. Şirket 8 saat çalışma gününde en az </a:t>
            </a:r>
            <a:r>
              <a:rPr lang="tr-TR">
                <a:effectLst/>
              </a:rPr>
              <a:t>1600      pilin </a:t>
            </a:r>
            <a:r>
              <a:rPr lang="tr-TR" dirty="0">
                <a:effectLst/>
              </a:rPr>
              <a:t>kontrol edilmesini istemektedir. Ücretler, kalite kontrolünün doğruluk yüzdeleri ve </a:t>
            </a:r>
            <a:r>
              <a:rPr lang="tr-TR">
                <a:effectLst/>
              </a:rPr>
              <a:t>saat        başına </a:t>
            </a:r>
            <a:r>
              <a:rPr lang="tr-TR" dirty="0">
                <a:effectLst/>
              </a:rPr>
              <a:t>kontrol oranları tabloda verilmiştir.</a:t>
            </a:r>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r>
              <a:rPr lang="tr-TR" dirty="0">
                <a:effectLst/>
              </a:rPr>
              <a:t>Her bir hatalı kontrol işletmeye 40 ₺’ya mal olmaktadır. 1. aygıtta en fazla 9, 2.aygıtda en fazla 13 ve 3. </a:t>
            </a:r>
            <a:r>
              <a:rPr lang="tr-TR" dirty="0" err="1">
                <a:effectLst/>
              </a:rPr>
              <a:t>aygıtda</a:t>
            </a:r>
            <a:r>
              <a:rPr lang="tr-TR" dirty="0">
                <a:effectLst/>
              </a:rPr>
              <a:t> da en fazla 12 denetleyici çalışmaktadır. Şirket minimum maliyette </a:t>
            </a:r>
            <a:r>
              <a:rPr lang="tr-TR">
                <a:effectLst/>
              </a:rPr>
              <a:t>kalite            kontrolü </a:t>
            </a:r>
            <a:r>
              <a:rPr lang="tr-TR" dirty="0">
                <a:effectLst/>
              </a:rPr>
              <a:t>yürütecek her üç aygıttaki kişilerin sayısını belirlemek istemektedir. Buna göre problemi doğrusal programlama modeli halinde düzenleyiniz.</a:t>
            </a:r>
            <a:endParaRPr lang="tr-TR" dirty="0"/>
          </a:p>
          <a:p>
            <a:pPr>
              <a:buFont typeface="Arial" panose="020B0604020202020204" pitchFamily="34" charset="0"/>
              <a:buChar char="•"/>
            </a:pPr>
            <a:endParaRPr lang="tr-TR" dirty="0">
              <a:effectLst/>
            </a:endParaRPr>
          </a:p>
          <a:p>
            <a:br>
              <a:rPr lang="tr-TR" dirty="0">
                <a:effectLst/>
              </a:rPr>
            </a:br>
            <a:endParaRPr lang="tr-TR" dirty="0"/>
          </a:p>
        </p:txBody>
      </p:sp>
      <p:sp>
        <p:nvSpPr>
          <p:cNvPr id="3" name="Başlık 2">
            <a:extLst>
              <a:ext uri="{FF2B5EF4-FFF2-40B4-BE49-F238E27FC236}">
                <a16:creationId xmlns:a16="http://schemas.microsoft.com/office/drawing/2014/main" id="{CCA4DEA0-A60C-67D8-8BDF-977A282E633D}"/>
              </a:ext>
            </a:extLst>
          </p:cNvPr>
          <p:cNvSpPr>
            <a:spLocks noGrp="1"/>
          </p:cNvSpPr>
          <p:nvPr>
            <p:ph type="title"/>
          </p:nvPr>
        </p:nvSpPr>
        <p:spPr/>
        <p:txBody>
          <a:bodyPr/>
          <a:lstStyle/>
          <a:p>
            <a:r>
              <a:rPr lang="tr-TR" dirty="0"/>
              <a:t>Kalite Kontrol</a:t>
            </a:r>
          </a:p>
        </p:txBody>
      </p:sp>
      <p:pic>
        <p:nvPicPr>
          <p:cNvPr id="5" name="Resim 4">
            <a:extLst>
              <a:ext uri="{FF2B5EF4-FFF2-40B4-BE49-F238E27FC236}">
                <a16:creationId xmlns:a16="http://schemas.microsoft.com/office/drawing/2014/main" id="{B7209516-8379-9330-9864-63650FD64514}"/>
              </a:ext>
            </a:extLst>
          </p:cNvPr>
          <p:cNvPicPr>
            <a:picLocks noChangeAspect="1"/>
          </p:cNvPicPr>
          <p:nvPr/>
        </p:nvPicPr>
        <p:blipFill>
          <a:blip r:embed="rId2"/>
          <a:stretch>
            <a:fillRect/>
          </a:stretch>
        </p:blipFill>
        <p:spPr>
          <a:xfrm>
            <a:off x="1979712" y="2708920"/>
            <a:ext cx="4997549" cy="1013880"/>
          </a:xfrm>
          <a:prstGeom prst="rect">
            <a:avLst/>
          </a:prstGeom>
        </p:spPr>
      </p:pic>
    </p:spTree>
    <p:extLst>
      <p:ext uri="{BB962C8B-B14F-4D97-AF65-F5344CB8AC3E}">
        <p14:creationId xmlns:p14="http://schemas.microsoft.com/office/powerpoint/2010/main" val="953400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B5CBE0F-839D-077F-2CA3-513F9FF55B40}"/>
              </a:ext>
            </a:extLst>
          </p:cNvPr>
          <p:cNvSpPr>
            <a:spLocks noGrp="1"/>
          </p:cNvSpPr>
          <p:nvPr>
            <p:ph idx="1"/>
          </p:nvPr>
        </p:nvSpPr>
        <p:spPr/>
        <p:txBody>
          <a:bodyPr>
            <a:normAutofit/>
          </a:bodyPr>
          <a:lstStyle/>
          <a:p>
            <a:pPr algn="l"/>
            <a:r>
              <a:rPr lang="tr-TR" altLang="en-US" dirty="0"/>
              <a:t>İki tip maliyet kalemi vardır. Birinci maliyet kalemi, çalışan maliyetleri ve ikinci maliyet kalemi hatalı ölçümlerden doğan maliyetlerdir. 1. aygıt için 40 ’</a:t>
            </a:r>
            <a:r>
              <a:rPr lang="tr-TR" altLang="en-US" dirty="0" err="1"/>
              <a:t>lık</a:t>
            </a:r>
            <a:r>
              <a:rPr lang="tr-TR" altLang="en-US" dirty="0"/>
              <a:t> maliyet 10 kez tekrarında doğan maliyetin gerçekleşme olasılığı %2’dir. Bu durumda maliyet (0.02) (10) (40) olarak belirlenir. Bu </a:t>
            </a:r>
            <a:r>
              <a:rPr lang="tr-TR" altLang="en-US"/>
              <a:t>durum      diğer </a:t>
            </a:r>
            <a:r>
              <a:rPr lang="tr-TR" altLang="en-US" dirty="0"/>
              <a:t>aygıtlar için de geçerlidir.</a:t>
            </a:r>
          </a:p>
          <a:p>
            <a:pPr algn="l"/>
            <a:endParaRPr lang="tr-TR" altLang="en-US" dirty="0"/>
          </a:p>
          <a:p>
            <a:pPr algn="l"/>
            <a:r>
              <a:rPr lang="pl-PL" altLang="en-US" dirty="0"/>
              <a:t>Min Z = (120x1 + 90x2 + 70x3) + (0.02)(10)(40)x1+</a:t>
            </a:r>
            <a:r>
              <a:rPr lang="tr-TR" altLang="en-US" dirty="0"/>
              <a:t> (0.05)(8)(40)x2 + (0.10)(6)(40)x3</a:t>
            </a:r>
          </a:p>
          <a:p>
            <a:pPr algn="l"/>
            <a:r>
              <a:rPr lang="tr-TR" altLang="en-US" dirty="0"/>
              <a:t>Kısıtlar;</a:t>
            </a:r>
          </a:p>
          <a:p>
            <a:pPr lvl="3"/>
            <a:r>
              <a:rPr lang="tr-TR" altLang="en-US" dirty="0"/>
              <a:t>x1 ≤ 9</a:t>
            </a:r>
          </a:p>
          <a:p>
            <a:pPr lvl="3"/>
            <a:r>
              <a:rPr lang="tr-TR" altLang="en-US" dirty="0"/>
              <a:t>x2 ≤ 13</a:t>
            </a:r>
          </a:p>
          <a:p>
            <a:pPr lvl="3"/>
            <a:r>
              <a:rPr lang="tr-TR" altLang="en-US" dirty="0"/>
              <a:t>x3 ≤ 12</a:t>
            </a:r>
          </a:p>
          <a:p>
            <a:pPr lvl="3"/>
            <a:r>
              <a:rPr lang="tr-TR" altLang="en-US" dirty="0"/>
              <a:t>8(10x1 + 8x2 + 6x3) ≥ 1600</a:t>
            </a:r>
          </a:p>
          <a:p>
            <a:pPr algn="l"/>
            <a:r>
              <a:rPr lang="tr-TR" altLang="en-US" dirty="0"/>
              <a:t>x1, x2, x3 ≥ 0</a:t>
            </a:r>
          </a:p>
        </p:txBody>
      </p:sp>
      <p:sp>
        <p:nvSpPr>
          <p:cNvPr id="3" name="Başlık 2">
            <a:extLst>
              <a:ext uri="{FF2B5EF4-FFF2-40B4-BE49-F238E27FC236}">
                <a16:creationId xmlns:a16="http://schemas.microsoft.com/office/drawing/2014/main" id="{802B013A-56AF-5D15-2A31-1C03028A927D}"/>
              </a:ext>
            </a:extLst>
          </p:cNvPr>
          <p:cNvSpPr>
            <a:spLocks noGrp="1"/>
          </p:cNvSpPr>
          <p:nvPr>
            <p:ph type="title"/>
          </p:nvPr>
        </p:nvSpPr>
        <p:spPr/>
        <p:txBody>
          <a:bodyPr/>
          <a:lstStyle/>
          <a:p>
            <a:r>
              <a:rPr lang="tr-TR" dirty="0"/>
              <a:t>Kalite Kontrol</a:t>
            </a:r>
          </a:p>
        </p:txBody>
      </p:sp>
      <p:sp>
        <p:nvSpPr>
          <p:cNvPr id="5" name="Metin kutusu 4">
            <a:extLst>
              <a:ext uri="{FF2B5EF4-FFF2-40B4-BE49-F238E27FC236}">
                <a16:creationId xmlns:a16="http://schemas.microsoft.com/office/drawing/2014/main" id="{26DB474E-7601-6860-024A-ED6BA28BC532}"/>
              </a:ext>
            </a:extLst>
          </p:cNvPr>
          <p:cNvSpPr txBox="1"/>
          <p:nvPr/>
        </p:nvSpPr>
        <p:spPr>
          <a:xfrm>
            <a:off x="5148064" y="4365104"/>
            <a:ext cx="3384376" cy="1107996"/>
          </a:xfrm>
          <a:prstGeom prst="rect">
            <a:avLst/>
          </a:prstGeom>
          <a:noFill/>
        </p:spPr>
        <p:txBody>
          <a:bodyPr wrap="square">
            <a:spAutoFit/>
          </a:bodyPr>
          <a:lstStyle/>
          <a:p>
            <a:pPr algn="l"/>
            <a:r>
              <a:rPr lang="tr-TR" altLang="en-US" sz="1600" i="1" dirty="0">
                <a:solidFill>
                  <a:schemeClr val="tx1">
                    <a:lumMod val="65000"/>
                    <a:lumOff val="35000"/>
                  </a:schemeClr>
                </a:solidFill>
                <a:latin typeface="+mj-lt"/>
                <a:ea typeface="맑은 고딕" pitchFamily="50" charset="-127"/>
              </a:rPr>
              <a:t>Karar Değişkenleri</a:t>
            </a:r>
          </a:p>
          <a:p>
            <a:pPr algn="l"/>
            <a:r>
              <a:rPr lang="tr-TR" altLang="en-US" sz="1600" i="1" dirty="0">
                <a:solidFill>
                  <a:schemeClr val="tx1">
                    <a:lumMod val="65000"/>
                    <a:lumOff val="35000"/>
                  </a:schemeClr>
                </a:solidFill>
                <a:latin typeface="+mj-lt"/>
                <a:ea typeface="맑은 고딕" pitchFamily="50" charset="-127"/>
              </a:rPr>
              <a:t>x1: 1. aygıtta çalışan denetleyici,</a:t>
            </a:r>
          </a:p>
          <a:p>
            <a:pPr algn="l"/>
            <a:r>
              <a:rPr lang="tr-TR" altLang="en-US" sz="1600" i="1" dirty="0">
                <a:solidFill>
                  <a:schemeClr val="tx1">
                    <a:lumMod val="65000"/>
                    <a:lumOff val="35000"/>
                  </a:schemeClr>
                </a:solidFill>
                <a:latin typeface="+mj-lt"/>
                <a:ea typeface="맑은 고딕" pitchFamily="50" charset="-127"/>
              </a:rPr>
              <a:t>x2: 2. aygıtta çalışan denetleyici,</a:t>
            </a:r>
          </a:p>
          <a:p>
            <a:pPr algn="l"/>
            <a:r>
              <a:rPr lang="tr-TR" altLang="en-US" sz="1600" i="1" dirty="0">
                <a:solidFill>
                  <a:schemeClr val="tx1">
                    <a:lumMod val="65000"/>
                    <a:lumOff val="35000"/>
                  </a:schemeClr>
                </a:solidFill>
                <a:latin typeface="+mj-lt"/>
                <a:ea typeface="맑은 고딕" pitchFamily="50" charset="-127"/>
              </a:rPr>
              <a:t>x3: 3. aygıtta çalışan </a:t>
            </a:r>
            <a:r>
              <a:rPr lang="tr-TR" sz="1600" i="1" dirty="0">
                <a:solidFill>
                  <a:schemeClr val="tx1">
                    <a:lumMod val="65000"/>
                    <a:lumOff val="35000"/>
                  </a:schemeClr>
                </a:solidFill>
                <a:latin typeface="+mj-lt"/>
                <a:ea typeface="맑은 고딕" pitchFamily="50" charset="-127"/>
              </a:rPr>
              <a:t>denetleyici,</a:t>
            </a:r>
          </a:p>
        </p:txBody>
      </p:sp>
    </p:spTree>
    <p:extLst>
      <p:ext uri="{BB962C8B-B14F-4D97-AF65-F5344CB8AC3E}">
        <p14:creationId xmlns:p14="http://schemas.microsoft.com/office/powerpoint/2010/main" val="2053265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311B01-7737-9594-8044-61AF590A8117}"/>
              </a:ext>
            </a:extLst>
          </p:cNvPr>
          <p:cNvSpPr>
            <a:spLocks noGrp="1"/>
          </p:cNvSpPr>
          <p:nvPr>
            <p:ph idx="1"/>
          </p:nvPr>
        </p:nvSpPr>
        <p:spPr/>
        <p:txBody>
          <a:bodyPr/>
          <a:lstStyle/>
          <a:p>
            <a:pPr algn="l">
              <a:buFont typeface="Arial" panose="020B0604020202020204" pitchFamily="34" charset="0"/>
              <a:buChar char="•"/>
            </a:pPr>
            <a:r>
              <a:rPr lang="tr-TR" dirty="0" err="1">
                <a:effectLst/>
              </a:rPr>
              <a:t>KamyoncuM</a:t>
            </a:r>
            <a:r>
              <a:rPr lang="tr-TR" dirty="0">
                <a:effectLst/>
              </a:rPr>
              <a:t> Ltd. T1 ve T2 isimli iki tip kamyon üretmektedir. Her kamyon boyama atölyesi </a:t>
            </a:r>
            <a:r>
              <a:rPr lang="tr-TR">
                <a:effectLst/>
              </a:rPr>
              <a:t>ve    montajından </a:t>
            </a:r>
            <a:r>
              <a:rPr lang="tr-TR" dirty="0">
                <a:effectLst/>
              </a:rPr>
              <a:t>geçmelidir. Boyama atölyesi tamamen Tip 1 kamyonlarını boyadığında günde 800 adet boyayabilmektedir. Boyama atölyesi tamamen Tip 2 kamyonlarını boyadığında günde 700 adet boyayabilmektedir. Montaj atölyesi tamamen kamyon 1 motorlarını monte </a:t>
            </a:r>
            <a:r>
              <a:rPr lang="tr-TR">
                <a:effectLst/>
              </a:rPr>
              <a:t>ettiğinde          günde </a:t>
            </a:r>
            <a:r>
              <a:rPr lang="tr-TR" dirty="0">
                <a:effectLst/>
              </a:rPr>
              <a:t>1.500 adet monte edilebilmektedir. Montaj atölyesi tamamen kamyon 2 </a:t>
            </a:r>
            <a:r>
              <a:rPr lang="tr-TR">
                <a:effectLst/>
              </a:rPr>
              <a:t>motorlarını       monte </a:t>
            </a:r>
            <a:r>
              <a:rPr lang="tr-TR" dirty="0">
                <a:effectLst/>
              </a:rPr>
              <a:t>ettiğinde günde 1.200 adet monte edebilmektedir. Her Tip 1 kamyon kar için 300 </a:t>
            </a:r>
            <a:r>
              <a:rPr lang="tr-TR">
                <a:effectLst/>
              </a:rPr>
              <a:t>₺           katkıda </a:t>
            </a:r>
            <a:r>
              <a:rPr lang="tr-TR" dirty="0">
                <a:effectLst/>
              </a:rPr>
              <a:t>bulunur; Her Tip 2 kamyon 500 ₺ katkıda bulunur. </a:t>
            </a:r>
            <a:r>
              <a:rPr lang="tr-TR" dirty="0" err="1">
                <a:effectLst/>
              </a:rPr>
              <a:t>KamyoncuM’nun</a:t>
            </a:r>
            <a:r>
              <a:rPr lang="tr-TR" dirty="0">
                <a:effectLst/>
              </a:rPr>
              <a:t> karını en üst düzeye çıkaracak bir doğrusal programlama modeli oluşturunuz.</a:t>
            </a:r>
          </a:p>
          <a:p>
            <a:pPr algn="l">
              <a:buFont typeface="Arial" panose="020B0604020202020204" pitchFamily="34" charset="0"/>
              <a:buChar char="•"/>
            </a:pPr>
            <a:endParaRPr lang="tr-TR" dirty="0"/>
          </a:p>
          <a:p>
            <a:pPr algn="l"/>
            <a:r>
              <a:rPr lang="tr-TR" altLang="en-US" dirty="0"/>
              <a:t>x1 : Birinci tip kamyon üretim miktarı,</a:t>
            </a:r>
          </a:p>
          <a:p>
            <a:pPr algn="l"/>
            <a:r>
              <a:rPr lang="tr-TR" altLang="en-US" dirty="0"/>
              <a:t>x2 : İkinci tip kamyon üretim miktarı olmak üzere,</a:t>
            </a:r>
          </a:p>
          <a:p>
            <a:pPr algn="l"/>
            <a:endParaRPr lang="tr-TR" altLang="en-US" dirty="0"/>
          </a:p>
          <a:p>
            <a:pPr algn="l"/>
            <a:r>
              <a:rPr lang="tr-TR" altLang="en-US" dirty="0"/>
              <a:t>Boyama atölyesi için kamyonların üretim oranları 8/7, şeklindedir.</a:t>
            </a:r>
          </a:p>
          <a:p>
            <a:pPr algn="l"/>
            <a:r>
              <a:rPr lang="tr-TR" altLang="en-US" dirty="0"/>
              <a:t>Montaj atölyesi için 15/12, şeklindedir.</a:t>
            </a:r>
          </a:p>
        </p:txBody>
      </p:sp>
      <p:sp>
        <p:nvSpPr>
          <p:cNvPr id="3" name="Başlık 2">
            <a:extLst>
              <a:ext uri="{FF2B5EF4-FFF2-40B4-BE49-F238E27FC236}">
                <a16:creationId xmlns:a16="http://schemas.microsoft.com/office/drawing/2014/main" id="{B8A9ACB2-CC1C-2364-0149-F5D7A3627087}"/>
              </a:ext>
            </a:extLst>
          </p:cNvPr>
          <p:cNvSpPr>
            <a:spLocks noGrp="1"/>
          </p:cNvSpPr>
          <p:nvPr>
            <p:ph type="title"/>
          </p:nvPr>
        </p:nvSpPr>
        <p:spPr/>
        <p:txBody>
          <a:bodyPr/>
          <a:lstStyle/>
          <a:p>
            <a:r>
              <a:rPr lang="tr-TR" dirty="0" err="1">
                <a:effectLst/>
              </a:rPr>
              <a:t>KamyoncuM</a:t>
            </a:r>
            <a:r>
              <a:rPr lang="tr-TR" dirty="0">
                <a:effectLst/>
              </a:rPr>
              <a:t>: Üretim Oranları</a:t>
            </a:r>
            <a:endParaRPr lang="tr-TR" dirty="0"/>
          </a:p>
        </p:txBody>
      </p:sp>
    </p:spTree>
    <p:extLst>
      <p:ext uri="{BB962C8B-B14F-4D97-AF65-F5344CB8AC3E}">
        <p14:creationId xmlns:p14="http://schemas.microsoft.com/office/powerpoint/2010/main" val="1561938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085798D-CE49-0279-FD71-ABB13A9D841D}"/>
                  </a:ext>
                </a:extLst>
              </p:cNvPr>
              <p:cNvSpPr>
                <a:spLocks noGrp="1"/>
              </p:cNvSpPr>
              <p:nvPr>
                <p:ph idx="1"/>
              </p:nvPr>
            </p:nvSpPr>
            <p:spPr/>
            <p:txBody>
              <a:bodyPr/>
              <a:lstStyle/>
              <a:p>
                <a:endParaRPr lang="tr-TR" dirty="0"/>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=300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+500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dirty="0"/>
              </a:p>
              <a:p>
                <a:endParaRPr lang="tr-T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num>
                        <m:den>
                          <m:r>
                            <a:rPr lang="tr-TR" b="0" i="1" smtClean="0">
                              <a:latin typeface="Cambria Math" panose="02040503050406030204" pitchFamily="18" charset="0"/>
                            </a:rPr>
                            <m:t>800</m:t>
                          </m:r>
                        </m:den>
                      </m:f>
                      <m:r>
                        <a:rPr lang="tr-TR" b="0" i="1" smtClean="0">
                          <a:latin typeface="Cambria Math" panose="02040503050406030204" pitchFamily="18" charset="0"/>
                        </a:rPr>
                        <m:t>+ </m:t>
                      </m:r>
                      <m:f>
                        <m:fPr>
                          <m:ctrlPr>
                            <a:rPr lang="tr-TR" b="0" i="1" smtClean="0">
                              <a:latin typeface="Cambria Math" panose="02040503050406030204" pitchFamily="18" charset="0"/>
                            </a:rPr>
                          </m:ctrlPr>
                        </m:fPr>
                        <m:num>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num>
                        <m:den>
                          <m:r>
                            <a:rPr lang="tr-TR" b="0" i="1" smtClean="0">
                              <a:latin typeface="Cambria Math" panose="02040503050406030204" pitchFamily="18" charset="0"/>
                            </a:rPr>
                            <m:t>700</m:t>
                          </m:r>
                        </m:den>
                      </m:f>
                      <m:r>
                        <a:rPr lang="tr-TR" b="0" i="1" smtClean="0">
                          <a:latin typeface="Cambria Math" panose="02040503050406030204" pitchFamily="18" charset="0"/>
                          <a:ea typeface="Cambria Math" panose="02040503050406030204" pitchFamily="18" charset="0"/>
                        </a:rPr>
                        <m:t>≤1</m:t>
                      </m:r>
                    </m:oMath>
                  </m:oMathPara>
                </a14:m>
                <a:endParaRPr lang="tr-TR" dirty="0"/>
              </a:p>
              <a:p>
                <a:endParaRPr lang="tr-TR" dirty="0"/>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num>
                        <m:den>
                          <m:r>
                            <a:rPr lang="tr-TR" b="0" i="1" smtClean="0">
                              <a:latin typeface="Cambria Math" panose="02040503050406030204" pitchFamily="18" charset="0"/>
                            </a:rPr>
                            <m:t>1500</m:t>
                          </m:r>
                        </m:den>
                      </m:f>
                      <m:r>
                        <a:rPr lang="tr-TR" b="0" i="1" smtClean="0">
                          <a:latin typeface="Cambria Math" panose="02040503050406030204" pitchFamily="18" charset="0"/>
                        </a:rPr>
                        <m:t>+ </m:t>
                      </m:r>
                      <m:f>
                        <m:fPr>
                          <m:ctrlPr>
                            <a:rPr lang="tr-TR" b="0" i="1" smtClean="0">
                              <a:latin typeface="Cambria Math" panose="02040503050406030204" pitchFamily="18" charset="0"/>
                            </a:rPr>
                          </m:ctrlPr>
                        </m:fPr>
                        <m:num>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num>
                        <m:den>
                          <m:r>
                            <a:rPr lang="tr-TR" b="0" i="1" smtClean="0">
                              <a:latin typeface="Cambria Math" panose="02040503050406030204" pitchFamily="18" charset="0"/>
                            </a:rPr>
                            <m:t>1200</m:t>
                          </m:r>
                        </m:den>
                      </m:f>
                      <m:r>
                        <a:rPr lang="tr-TR" b="0" i="1" smtClean="0">
                          <a:latin typeface="Cambria Math" panose="02040503050406030204" pitchFamily="18" charset="0"/>
                          <a:ea typeface="Cambria Math" panose="02040503050406030204" pitchFamily="18" charset="0"/>
                        </a:rPr>
                        <m:t>≤1</m:t>
                      </m:r>
                    </m:oMath>
                  </m:oMathPara>
                </a14:m>
                <a:endParaRPr lang="tr-TR" dirty="0"/>
              </a:p>
              <a:p>
                <a:endParaRPr lang="tr-TR" dirty="0"/>
              </a:p>
            </p:txBody>
          </p:sp>
        </mc:Choice>
        <mc:Fallback xmlns="">
          <p:sp>
            <p:nvSpPr>
              <p:cNvPr id="2" name="İçerik Yer Tutucusu 1">
                <a:extLst>
                  <a:ext uri="{FF2B5EF4-FFF2-40B4-BE49-F238E27FC236}">
                    <a16:creationId xmlns:a16="http://schemas.microsoft.com/office/drawing/2014/main" id="{F085798D-CE49-0279-FD71-ABB13A9D841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0087CD0-4FC3-9633-7DF3-E8D60AF738B2}"/>
              </a:ext>
            </a:extLst>
          </p:cNvPr>
          <p:cNvSpPr>
            <a:spLocks noGrp="1"/>
          </p:cNvSpPr>
          <p:nvPr>
            <p:ph type="title"/>
          </p:nvPr>
        </p:nvSpPr>
        <p:spPr/>
        <p:txBody>
          <a:bodyPr/>
          <a:lstStyle/>
          <a:p>
            <a:r>
              <a:rPr lang="tr-TR">
                <a:effectLst/>
              </a:rPr>
              <a:t>KamyoncuM: Üretim Oranları</a:t>
            </a:r>
            <a:endParaRPr lang="tr-TR"/>
          </a:p>
        </p:txBody>
      </p:sp>
    </p:spTree>
    <p:extLst>
      <p:ext uri="{BB962C8B-B14F-4D97-AF65-F5344CB8AC3E}">
        <p14:creationId xmlns:p14="http://schemas.microsoft.com/office/powerpoint/2010/main" val="3737788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6E10393-07CA-7F50-EC5D-C51FF3963B45}"/>
              </a:ext>
            </a:extLst>
          </p:cNvPr>
          <p:cNvSpPr>
            <a:spLocks noGrp="1"/>
          </p:cNvSpPr>
          <p:nvPr>
            <p:ph idx="1"/>
          </p:nvPr>
        </p:nvSpPr>
        <p:spPr>
          <a:xfrm>
            <a:off x="179512" y="1484784"/>
            <a:ext cx="8784976" cy="4881686"/>
          </a:xfrm>
        </p:spPr>
        <p:txBody>
          <a:bodyPr/>
          <a:lstStyle/>
          <a:p>
            <a:pPr>
              <a:buFont typeface="Arial" panose="020B0604020202020204" pitchFamily="34" charset="0"/>
              <a:buChar char="•"/>
            </a:pPr>
            <a:r>
              <a:rPr lang="tr-TR" dirty="0">
                <a:effectLst/>
              </a:rPr>
              <a:t>Bir şirket dört tip ürün üretmektedir. Her bir ürün için aylık talep miktarları 3000, 500, 1000, ve 2000 adettir. Şirketin fabrikasında beş üretim merkezi mevcuttur: Pres, delgi, montaj, boyama, paketleme. </a:t>
            </a:r>
          </a:p>
          <a:p>
            <a:pPr>
              <a:lnSpc>
                <a:spcPct val="100000"/>
              </a:lnSpc>
              <a:buFont typeface="Arial" panose="020B0604020202020204" pitchFamily="34" charset="0"/>
              <a:buChar char="•"/>
            </a:pPr>
            <a:r>
              <a:rPr lang="tr-TR" dirty="0">
                <a:effectLst/>
              </a:rPr>
              <a:t>Üretimin tümü sac malzemeden yapılmaktadır. Ürün-2 ve Ürün-4 için kullanılan sac, üretilen </a:t>
            </a:r>
            <a:r>
              <a:rPr lang="tr-TR">
                <a:effectLst/>
              </a:rPr>
              <a:t>firma    tarafından </a:t>
            </a:r>
            <a:r>
              <a:rPr lang="tr-TR" dirty="0">
                <a:effectLst/>
              </a:rPr>
              <a:t>her ay 2000 m2 olarak gönderilmektedir. Ürün-2 için 2 m2/adet ve ürün-4 </a:t>
            </a:r>
            <a:r>
              <a:rPr lang="tr-TR">
                <a:effectLst/>
              </a:rPr>
              <a:t>için                    1.2 </a:t>
            </a:r>
            <a:r>
              <a:rPr lang="tr-TR" dirty="0">
                <a:effectLst/>
              </a:rPr>
              <a:t>m2/adet sac kullanılmaktadır. </a:t>
            </a:r>
          </a:p>
          <a:p>
            <a:pPr>
              <a:lnSpc>
                <a:spcPct val="100000"/>
              </a:lnSpc>
              <a:buFont typeface="Arial" panose="020B0604020202020204" pitchFamily="34" charset="0"/>
              <a:buChar char="•"/>
            </a:pPr>
            <a:r>
              <a:rPr lang="tr-TR" dirty="0">
                <a:effectLst/>
              </a:rPr>
              <a:t>Her ürün için pres ve delgi işlemleri, fabrika dışında da yapılabilmektedir. Ancak, bu maliyeti % </a:t>
            </a:r>
            <a:r>
              <a:rPr lang="tr-TR">
                <a:effectLst/>
              </a:rPr>
              <a:t>20     artırmaktadır</a:t>
            </a:r>
            <a:r>
              <a:rPr lang="tr-TR" dirty="0">
                <a:effectLst/>
              </a:rPr>
              <a:t>. </a:t>
            </a:r>
          </a:p>
          <a:p>
            <a:pPr>
              <a:buFont typeface="Arial" panose="020B0604020202020204" pitchFamily="34" charset="0"/>
              <a:buChar char="•"/>
            </a:pPr>
            <a:r>
              <a:rPr lang="tr-TR" dirty="0">
                <a:effectLst/>
              </a:rPr>
              <a:t>Boyama bölümü en fazla 100 saat fazla mesai yapabilmektedir. Bu durumda maliyet artışı ürün-1 ve ürün-3 için 0.20; ürün-2 ve ürün-4 için 0.30 Pb </a:t>
            </a:r>
            <a:r>
              <a:rPr lang="tr-TR" dirty="0" err="1">
                <a:effectLst/>
              </a:rPr>
              <a:t>dir</a:t>
            </a:r>
            <a:r>
              <a:rPr lang="tr-TR" dirty="0">
                <a:effectLst/>
              </a:rPr>
              <a:t>. Tablolarda  ürünler, birim süreler ve her bir ürüne ait süreçler verilmektedir. </a:t>
            </a:r>
            <a:endParaRPr lang="tr-TR" dirty="0"/>
          </a:p>
        </p:txBody>
      </p:sp>
      <p:sp>
        <p:nvSpPr>
          <p:cNvPr id="3" name="Başlık 2">
            <a:extLst>
              <a:ext uri="{FF2B5EF4-FFF2-40B4-BE49-F238E27FC236}">
                <a16:creationId xmlns:a16="http://schemas.microsoft.com/office/drawing/2014/main" id="{F09F5BE2-ABA8-76D1-6925-157AEFDE95EA}"/>
              </a:ext>
            </a:extLst>
          </p:cNvPr>
          <p:cNvSpPr>
            <a:spLocks noGrp="1"/>
          </p:cNvSpPr>
          <p:nvPr>
            <p:ph type="title"/>
          </p:nvPr>
        </p:nvSpPr>
        <p:spPr/>
        <p:txBody>
          <a:bodyPr/>
          <a:lstStyle/>
          <a:p>
            <a:r>
              <a:rPr lang="tr-TR" dirty="0"/>
              <a:t>Üretim</a:t>
            </a:r>
          </a:p>
        </p:txBody>
      </p:sp>
      <p:pic>
        <p:nvPicPr>
          <p:cNvPr id="5" name="Resim 4">
            <a:extLst>
              <a:ext uri="{FF2B5EF4-FFF2-40B4-BE49-F238E27FC236}">
                <a16:creationId xmlns:a16="http://schemas.microsoft.com/office/drawing/2014/main" id="{F843DC80-226C-8638-4C6B-C6C1567D9E27}"/>
              </a:ext>
            </a:extLst>
          </p:cNvPr>
          <p:cNvPicPr>
            <a:picLocks noChangeAspect="1"/>
          </p:cNvPicPr>
          <p:nvPr/>
        </p:nvPicPr>
        <p:blipFill>
          <a:blip r:embed="rId2"/>
          <a:stretch>
            <a:fillRect/>
          </a:stretch>
        </p:blipFill>
        <p:spPr>
          <a:xfrm>
            <a:off x="107504" y="4790653"/>
            <a:ext cx="4033929" cy="149731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183C565-9CBA-7858-4993-17D480A7B391}"/>
              </a:ext>
            </a:extLst>
          </p:cNvPr>
          <p:cNvPicPr>
            <a:picLocks noChangeAspect="1"/>
          </p:cNvPicPr>
          <p:nvPr/>
        </p:nvPicPr>
        <p:blipFill>
          <a:blip r:embed="rId3"/>
          <a:stretch>
            <a:fillRect/>
          </a:stretch>
        </p:blipFill>
        <p:spPr>
          <a:xfrm>
            <a:off x="4213441" y="4768205"/>
            <a:ext cx="4535023" cy="1525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84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A04996B5-1F3F-940F-82C3-F27C92E50299}"/>
              </a:ext>
            </a:extLst>
          </p:cNvPr>
          <p:cNvSpPr>
            <a:spLocks noGrp="1"/>
          </p:cNvSpPr>
          <p:nvPr>
            <p:ph type="title"/>
          </p:nvPr>
        </p:nvSpPr>
        <p:spPr/>
        <p:txBody>
          <a:bodyPr/>
          <a:lstStyle/>
          <a:p>
            <a:r>
              <a:rPr lang="tr-TR" dirty="0"/>
              <a:t>Matematiksel Görünümü</a:t>
            </a:r>
          </a:p>
        </p:txBody>
      </p:sp>
      <p:grpSp>
        <p:nvGrpSpPr>
          <p:cNvPr id="11" name="Grup 10">
            <a:extLst>
              <a:ext uri="{FF2B5EF4-FFF2-40B4-BE49-F238E27FC236}">
                <a16:creationId xmlns:a16="http://schemas.microsoft.com/office/drawing/2014/main" id="{86EF6245-D8E0-DD62-3AB0-BAC7A6E4CD21}"/>
              </a:ext>
            </a:extLst>
          </p:cNvPr>
          <p:cNvGrpSpPr/>
          <p:nvPr/>
        </p:nvGrpSpPr>
        <p:grpSpPr>
          <a:xfrm>
            <a:off x="1857460" y="1124744"/>
            <a:ext cx="4305300" cy="3876675"/>
            <a:chOff x="323124" y="883706"/>
            <a:chExt cx="4305300" cy="3876675"/>
          </a:xfrm>
        </p:grpSpPr>
        <p:pic>
          <p:nvPicPr>
            <p:cNvPr id="7" name="Resim 6">
              <a:extLst>
                <a:ext uri="{FF2B5EF4-FFF2-40B4-BE49-F238E27FC236}">
                  <a16:creationId xmlns:a16="http://schemas.microsoft.com/office/drawing/2014/main" id="{367E4669-7976-7291-A77F-89D0FE2B9058}"/>
                </a:ext>
              </a:extLst>
            </p:cNvPr>
            <p:cNvPicPr>
              <a:picLocks noChangeAspect="1"/>
            </p:cNvPicPr>
            <p:nvPr/>
          </p:nvPicPr>
          <p:blipFill>
            <a:blip r:embed="rId2"/>
            <a:stretch>
              <a:fillRect/>
            </a:stretch>
          </p:blipFill>
          <p:spPr>
            <a:xfrm>
              <a:off x="323124" y="883706"/>
              <a:ext cx="4305300" cy="3876675"/>
            </a:xfrm>
            <a:prstGeom prst="rect">
              <a:avLst/>
            </a:prstGeom>
          </p:spPr>
        </p:pic>
        <mc:AlternateContent xmlns:mc="http://schemas.openxmlformats.org/markup-compatibility/2006" xmlns:a14="http://schemas.microsoft.com/office/drawing/2010/main">
          <mc:Choice Requires="a14">
            <p:sp>
              <p:nvSpPr>
                <p:cNvPr id="6" name="TextBox 7">
                  <a:extLst>
                    <a:ext uri="{FF2B5EF4-FFF2-40B4-BE49-F238E27FC236}">
                      <a16:creationId xmlns:a16="http://schemas.microsoft.com/office/drawing/2014/main" id="{012D936E-2849-43B8-DE74-9FA004CDF49D}"/>
                    </a:ext>
                  </a:extLst>
                </p:cNvPr>
                <p:cNvSpPr txBox="1"/>
                <p:nvPr/>
              </p:nvSpPr>
              <p:spPr>
                <a:xfrm>
                  <a:off x="3756272" y="4149080"/>
                  <a:ext cx="777713"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r>
                            <a:rPr lang="tr-TR" b="0" i="1" smtClean="0">
                              <a:latin typeface="Cambria Math" panose="02040503050406030204" pitchFamily="18" charset="0"/>
                            </a:rPr>
                            <m:t> </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oMath>
                  </a14:m>
                  <a:r>
                    <a:rPr lang="tr-TR" dirty="0"/>
                    <a:t> </a:t>
                  </a:r>
                </a:p>
              </p:txBody>
            </p:sp>
          </mc:Choice>
          <mc:Fallback xmlns="">
            <p:sp>
              <p:nvSpPr>
                <p:cNvPr id="6" name="TextBox 7">
                  <a:extLst>
                    <a:ext uri="{FF2B5EF4-FFF2-40B4-BE49-F238E27FC236}">
                      <a16:creationId xmlns:a16="http://schemas.microsoft.com/office/drawing/2014/main" id="{012D936E-2849-43B8-DE74-9FA004CDF49D}"/>
                    </a:ext>
                  </a:extLst>
                </p:cNvPr>
                <p:cNvSpPr txBox="1">
                  <a:spLocks noRot="1" noChangeAspect="1" noMove="1" noResize="1" noEditPoints="1" noAdjustHandles="1" noChangeArrowheads="1" noChangeShapeType="1" noTextEdit="1"/>
                </p:cNvSpPr>
                <p:nvPr/>
              </p:nvSpPr>
              <p:spPr>
                <a:xfrm>
                  <a:off x="3756272" y="4149080"/>
                  <a:ext cx="777713" cy="276999"/>
                </a:xfrm>
                <a:prstGeom prst="rect">
                  <a:avLst/>
                </a:prstGeom>
                <a:blipFill>
                  <a:blip r:embed="rId3"/>
                  <a:stretch>
                    <a:fillRect l="-7874" b="-17778"/>
                  </a:stretch>
                </a:blipFill>
              </p:spPr>
              <p:txBody>
                <a:bodyPr/>
                <a:lstStyle/>
                <a:p>
                  <a:r>
                    <a:rPr lang="tr-TR">
                      <a:noFill/>
                    </a:rPr>
                    <a:t> </a:t>
                  </a:r>
                </a:p>
              </p:txBody>
            </p:sp>
          </mc:Fallback>
        </mc:AlternateContent>
      </p:grpSp>
    </p:spTree>
    <p:extLst>
      <p:ext uri="{BB962C8B-B14F-4D97-AF65-F5344CB8AC3E}">
        <p14:creationId xmlns:p14="http://schemas.microsoft.com/office/powerpoint/2010/main" val="107305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4FDDE6D-D04E-C311-4D57-BDC8D09A4F87}"/>
              </a:ext>
            </a:extLst>
          </p:cNvPr>
          <p:cNvSpPr>
            <a:spLocks noGrp="1"/>
          </p:cNvSpPr>
          <p:nvPr>
            <p:ph idx="1"/>
          </p:nvPr>
        </p:nvSpPr>
        <p:spPr/>
        <p:txBody>
          <a:bodyPr/>
          <a:lstStyle/>
          <a:p>
            <a:r>
              <a:rPr lang="tr-TR" dirty="0">
                <a:effectLst/>
              </a:rPr>
              <a:t>Süreçler</a:t>
            </a:r>
          </a:p>
          <a:p>
            <a:pPr>
              <a:lnSpc>
                <a:spcPct val="100000"/>
              </a:lnSpc>
            </a:pPr>
            <a:r>
              <a:rPr lang="tr-TR" dirty="0">
                <a:effectLst/>
              </a:rPr>
              <a:t>Süreç-1: Fabrikada pres ve delgi ve normal mesaide boyama</a:t>
            </a:r>
          </a:p>
          <a:p>
            <a:pPr>
              <a:lnSpc>
                <a:spcPct val="100000"/>
              </a:lnSpc>
            </a:pPr>
            <a:r>
              <a:rPr lang="tr-TR" dirty="0">
                <a:effectLst/>
              </a:rPr>
              <a:t>Süreç-2: Fabrikada pres ve delgi ve fazla mesaide boyama</a:t>
            </a:r>
          </a:p>
          <a:p>
            <a:pPr>
              <a:lnSpc>
                <a:spcPct val="100000"/>
              </a:lnSpc>
            </a:pPr>
            <a:r>
              <a:rPr lang="tr-TR" dirty="0">
                <a:effectLst/>
              </a:rPr>
              <a:t>Süreç-3: Fabrika dışında pres ve delgi ve normal mesaide boyama</a:t>
            </a:r>
          </a:p>
          <a:p>
            <a:r>
              <a:rPr lang="tr-TR" dirty="0">
                <a:effectLst/>
              </a:rPr>
              <a:t>Süreç-4: Fabrika dışı pres ve delgi ve fazla mesaide boyama</a:t>
            </a:r>
            <a:endParaRPr lang="tr-TR" dirty="0"/>
          </a:p>
        </p:txBody>
      </p:sp>
      <p:sp>
        <p:nvSpPr>
          <p:cNvPr id="3" name="Başlık 2">
            <a:extLst>
              <a:ext uri="{FF2B5EF4-FFF2-40B4-BE49-F238E27FC236}">
                <a16:creationId xmlns:a16="http://schemas.microsoft.com/office/drawing/2014/main" id="{D99F530C-EC49-BE33-3668-444EE73E395C}"/>
              </a:ext>
            </a:extLst>
          </p:cNvPr>
          <p:cNvSpPr>
            <a:spLocks noGrp="1"/>
          </p:cNvSpPr>
          <p:nvPr>
            <p:ph type="title"/>
          </p:nvPr>
        </p:nvSpPr>
        <p:spPr/>
        <p:txBody>
          <a:bodyPr/>
          <a:lstStyle/>
          <a:p>
            <a:r>
              <a:rPr lang="tr-TR" dirty="0"/>
              <a:t>Üretim</a:t>
            </a:r>
          </a:p>
        </p:txBody>
      </p:sp>
      <p:pic>
        <p:nvPicPr>
          <p:cNvPr id="4" name="Resim 3">
            <a:extLst>
              <a:ext uri="{FF2B5EF4-FFF2-40B4-BE49-F238E27FC236}">
                <a16:creationId xmlns:a16="http://schemas.microsoft.com/office/drawing/2014/main" id="{E3C39B78-34EA-35DA-897F-26C726E4237E}"/>
              </a:ext>
            </a:extLst>
          </p:cNvPr>
          <p:cNvPicPr>
            <a:picLocks noChangeAspect="1"/>
          </p:cNvPicPr>
          <p:nvPr/>
        </p:nvPicPr>
        <p:blipFill>
          <a:blip r:embed="rId2"/>
          <a:stretch>
            <a:fillRect/>
          </a:stretch>
        </p:blipFill>
        <p:spPr>
          <a:xfrm>
            <a:off x="1907704" y="3284984"/>
            <a:ext cx="4887615" cy="1347141"/>
          </a:xfrm>
          <a:prstGeom prst="rect">
            <a:avLst/>
          </a:prstGeom>
        </p:spPr>
      </p:pic>
    </p:spTree>
    <p:extLst>
      <p:ext uri="{BB962C8B-B14F-4D97-AF65-F5344CB8AC3E}">
        <p14:creationId xmlns:p14="http://schemas.microsoft.com/office/powerpoint/2010/main" val="1576168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0FBBA6E-E8F4-62B6-8572-9E3AB366D288}"/>
              </a:ext>
            </a:extLst>
          </p:cNvPr>
          <p:cNvSpPr>
            <a:spLocks noGrp="1"/>
          </p:cNvSpPr>
          <p:nvPr>
            <p:ph idx="1"/>
          </p:nvPr>
        </p:nvSpPr>
        <p:spPr/>
        <p:txBody>
          <a:bodyPr>
            <a:normAutofit fontScale="92500" lnSpcReduction="10000"/>
          </a:bodyPr>
          <a:lstStyle/>
          <a:p>
            <a:r>
              <a:rPr lang="tr-TR" dirty="0">
                <a:effectLst/>
              </a:rPr>
              <a:t>Karar değişkenleri;</a:t>
            </a:r>
          </a:p>
          <a:p>
            <a:r>
              <a:rPr lang="tr-TR" dirty="0"/>
              <a:t>	</a:t>
            </a:r>
            <a:r>
              <a:rPr lang="tr-TR" dirty="0" err="1">
                <a:effectLst/>
              </a:rPr>
              <a:t>Xij</a:t>
            </a:r>
            <a:r>
              <a:rPr lang="tr-TR" dirty="0">
                <a:effectLst/>
              </a:rPr>
              <a:t>: i. ürün j. süreçte üretilen miktar</a:t>
            </a:r>
          </a:p>
          <a:p>
            <a:endParaRPr lang="tr-TR" dirty="0"/>
          </a:p>
          <a:p>
            <a:pPr algn="l"/>
            <a:r>
              <a:rPr lang="pl-PL" altLang="en-US" sz="1700" dirty="0"/>
              <a:t>Min Z = 6x11 + 6.2x12 + 7.2x13 + 15.4x22 + 18x23</a:t>
            </a:r>
            <a:r>
              <a:rPr lang="tr-TR" altLang="en-US" sz="1700" dirty="0"/>
              <a:t> +7.4x14 + 15x21 + 18.4x24 + 11x31 + 11.2x32+ 13.2x33 + 13.4x34 + 14x41 + 14.3x42 + 16.8x43 + 17.1x44</a:t>
            </a:r>
          </a:p>
          <a:p>
            <a:pPr algn="l"/>
            <a:endParaRPr lang="tr-TR" altLang="en-US" sz="1700" dirty="0"/>
          </a:p>
          <a:p>
            <a:pPr algn="l"/>
            <a:r>
              <a:rPr lang="tr-TR" altLang="en-US" sz="1700" dirty="0"/>
              <a:t>Normal mesai kısıtları;</a:t>
            </a:r>
          </a:p>
          <a:p>
            <a:pPr algn="l"/>
            <a:r>
              <a:rPr lang="tr-TR" altLang="en-US" sz="1700" dirty="0"/>
              <a:t>0.03(x11 + x12) + 0.15(x21 + x22) + 0.05(x31 + x32)+0.10(x41 + x42) ≤ 400</a:t>
            </a:r>
          </a:p>
          <a:p>
            <a:pPr algn="l"/>
            <a:endParaRPr lang="tr-TR" altLang="en-US" sz="1700" dirty="0"/>
          </a:p>
          <a:p>
            <a:pPr algn="l"/>
            <a:r>
              <a:rPr lang="tr-TR" altLang="en-US" sz="1700" dirty="0"/>
              <a:t>0.06(x11 + x12) + 0.12(x21 + x22) + 0.10(x41 + x42) ≤ 400</a:t>
            </a:r>
          </a:p>
          <a:p>
            <a:pPr algn="l"/>
            <a:endParaRPr lang="tr-TR" altLang="en-US" sz="1700" dirty="0"/>
          </a:p>
          <a:p>
            <a:pPr algn="l"/>
            <a:r>
              <a:rPr lang="tr-TR" altLang="en-US" sz="1700"/>
              <a:t>0.05(x11+x12+x13+x14) + 0.10 (x21+x22+x23+x24) + 0.05 (x31 +x32+x33+x34) + 0.12(x41 + x42+x43+x44)+≤ 500</a:t>
            </a:r>
          </a:p>
          <a:p>
            <a:pPr algn="l"/>
            <a:endParaRPr lang="tr-TR" altLang="en-US" sz="1700" dirty="0"/>
          </a:p>
          <a:p>
            <a:pPr algn="l"/>
            <a:r>
              <a:rPr lang="tr-TR" altLang="en-US" sz="1700" dirty="0"/>
              <a:t>0.04(x11 + x13) + 0.20(x21 + x23) + 0.03(x31 + x33)+0.12(x41 + x43) ≤ 450</a:t>
            </a:r>
          </a:p>
          <a:p>
            <a:pPr algn="l"/>
            <a:endParaRPr lang="tr-TR" altLang="en-US" sz="1700" dirty="0"/>
          </a:p>
          <a:p>
            <a:pPr algn="l"/>
            <a:r>
              <a:rPr lang="tr-TR" altLang="en-US" sz="1700"/>
              <a:t>0.02(x11+x31+x12+x32) </a:t>
            </a:r>
            <a:r>
              <a:rPr lang="tr-TR" altLang="en-US" sz="1700" dirty="0"/>
              <a:t>+ 0.06x21 </a:t>
            </a:r>
            <a:r>
              <a:rPr lang="tr-TR" altLang="en-US" sz="1700"/>
              <a:t>+ 0.05x41 +0.06x22 + 0.05x42</a:t>
            </a:r>
            <a:r>
              <a:rPr lang="tr-TR" altLang="en-US" sz="1700" dirty="0"/>
              <a:t>+</a:t>
            </a:r>
          </a:p>
          <a:p>
            <a:pPr algn="l"/>
            <a:r>
              <a:rPr lang="tr-TR" altLang="en-US" sz="1700" dirty="0"/>
              <a:t>0.02x13 + 0.06x23 + 0.02x33 + 0.05x43 + 0.02x14+0.06x24 + 0.02x34 + 0.05x44 ≤ 400</a:t>
            </a:r>
          </a:p>
          <a:p>
            <a:endParaRPr lang="tr-TR" dirty="0"/>
          </a:p>
          <a:p>
            <a:endParaRPr lang="tr-TR" dirty="0"/>
          </a:p>
        </p:txBody>
      </p:sp>
      <p:sp>
        <p:nvSpPr>
          <p:cNvPr id="3" name="Başlık 2">
            <a:extLst>
              <a:ext uri="{FF2B5EF4-FFF2-40B4-BE49-F238E27FC236}">
                <a16:creationId xmlns:a16="http://schemas.microsoft.com/office/drawing/2014/main" id="{29A1A456-EA0C-329B-31CF-2DEE91A78F8E}"/>
              </a:ext>
            </a:extLst>
          </p:cNvPr>
          <p:cNvSpPr>
            <a:spLocks noGrp="1"/>
          </p:cNvSpPr>
          <p:nvPr>
            <p:ph type="title"/>
          </p:nvPr>
        </p:nvSpPr>
        <p:spPr/>
        <p:txBody>
          <a:bodyPr/>
          <a:lstStyle/>
          <a:p>
            <a:r>
              <a:rPr lang="tr-TR" dirty="0"/>
              <a:t>Üretim</a:t>
            </a:r>
          </a:p>
        </p:txBody>
      </p:sp>
      <p:pic>
        <p:nvPicPr>
          <p:cNvPr id="5" name="Resim 4">
            <a:extLst>
              <a:ext uri="{FF2B5EF4-FFF2-40B4-BE49-F238E27FC236}">
                <a16:creationId xmlns:a16="http://schemas.microsoft.com/office/drawing/2014/main" id="{7148C273-441F-D4F6-6A0A-0EED90FB0490}"/>
              </a:ext>
            </a:extLst>
          </p:cNvPr>
          <p:cNvPicPr>
            <a:picLocks noChangeAspect="1"/>
          </p:cNvPicPr>
          <p:nvPr/>
        </p:nvPicPr>
        <p:blipFill>
          <a:blip r:embed="rId2"/>
          <a:stretch>
            <a:fillRect/>
          </a:stretch>
        </p:blipFill>
        <p:spPr>
          <a:xfrm>
            <a:off x="4716016" y="985975"/>
            <a:ext cx="4032448" cy="1111437"/>
          </a:xfrm>
          <a:prstGeom prst="rect">
            <a:avLst/>
          </a:prstGeom>
          <a:ln>
            <a:noFill/>
          </a:ln>
          <a:effectLst>
            <a:outerShdw blurRad="292100" dist="139700" dir="2700000" algn="tl" rotWithShape="0">
              <a:srgbClr val="333333">
                <a:alpha val="65000"/>
              </a:srgbClr>
            </a:outerShdw>
          </a:effectLst>
        </p:spPr>
      </p:pic>
      <p:pic>
        <p:nvPicPr>
          <p:cNvPr id="4" name="Resim 3">
            <a:extLst>
              <a:ext uri="{FF2B5EF4-FFF2-40B4-BE49-F238E27FC236}">
                <a16:creationId xmlns:a16="http://schemas.microsoft.com/office/drawing/2014/main" id="{9DBF275B-4A92-355A-BF39-463E52CF8959}"/>
              </a:ext>
            </a:extLst>
          </p:cNvPr>
          <p:cNvPicPr>
            <a:picLocks noChangeAspect="1"/>
          </p:cNvPicPr>
          <p:nvPr/>
        </p:nvPicPr>
        <p:blipFill>
          <a:blip r:embed="rId3"/>
          <a:stretch>
            <a:fillRect/>
          </a:stretch>
        </p:blipFill>
        <p:spPr>
          <a:xfrm>
            <a:off x="1278967" y="156688"/>
            <a:ext cx="3149018" cy="1168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729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5F49A6C-2564-151F-33D3-876CD3CADFF7}"/>
              </a:ext>
            </a:extLst>
          </p:cNvPr>
          <p:cNvSpPr>
            <a:spLocks noGrp="1"/>
          </p:cNvSpPr>
          <p:nvPr>
            <p:ph idx="1"/>
          </p:nvPr>
        </p:nvSpPr>
        <p:spPr/>
        <p:txBody>
          <a:bodyPr/>
          <a:lstStyle/>
          <a:p>
            <a:pPr algn="l"/>
            <a:r>
              <a:rPr lang="tr-TR" altLang="en-US" dirty="0"/>
              <a:t>Fazla mesai boyama kısıtı;</a:t>
            </a:r>
          </a:p>
          <a:p>
            <a:pPr algn="l"/>
            <a:endParaRPr lang="tr-TR" altLang="en-US" dirty="0"/>
          </a:p>
          <a:p>
            <a:pPr algn="l"/>
            <a:r>
              <a:rPr lang="tr-TR" altLang="en-US" dirty="0"/>
              <a:t>		0.04(x12 + x14) + 0.20(x22 + x24) + 0.03(x32+ x34) + 0.12(x42 + x44) ≤ 100</a:t>
            </a:r>
          </a:p>
          <a:p>
            <a:pPr algn="l"/>
            <a:endParaRPr lang="tr-TR" altLang="en-US" dirty="0"/>
          </a:p>
          <a:p>
            <a:pPr algn="l"/>
            <a:r>
              <a:rPr lang="tr-TR" altLang="en-US" dirty="0"/>
              <a:t>Sac malzeme kısıtı;</a:t>
            </a:r>
          </a:p>
          <a:p>
            <a:pPr algn="l"/>
            <a:endParaRPr lang="tr-TR" altLang="en-US" dirty="0"/>
          </a:p>
          <a:p>
            <a:pPr algn="l"/>
            <a:r>
              <a:rPr lang="tr-TR" altLang="en-US" dirty="0"/>
              <a:t>		2(x21 + x22) + 1.2(x41 + x42) ≤ 2000</a:t>
            </a:r>
          </a:p>
          <a:p>
            <a:pPr algn="l"/>
            <a:endParaRPr lang="tr-TR" altLang="en-US" dirty="0"/>
          </a:p>
          <a:p>
            <a:pPr algn="l"/>
            <a:r>
              <a:rPr lang="tr-TR" altLang="en-US" dirty="0"/>
              <a:t>Üretim miktarı kısıtları;</a:t>
            </a:r>
          </a:p>
          <a:p>
            <a:pPr algn="l"/>
            <a:endParaRPr lang="tr-TR" altLang="en-US" dirty="0"/>
          </a:p>
          <a:p>
            <a:pPr lvl="2"/>
            <a:r>
              <a:rPr lang="tr-TR" altLang="en-US" dirty="0"/>
              <a:t>x11 + x12 + x13 + x14 ≥ 3000</a:t>
            </a:r>
          </a:p>
          <a:p>
            <a:pPr lvl="2"/>
            <a:r>
              <a:rPr lang="tr-TR" altLang="en-US" dirty="0"/>
              <a:t>x21 + x22 + x23 + x24 ≥ 500</a:t>
            </a:r>
          </a:p>
          <a:p>
            <a:pPr lvl="2"/>
            <a:r>
              <a:rPr lang="tr-TR" altLang="en-US" dirty="0"/>
              <a:t>x31 + x32 + x33 + x34 ≥ 1000</a:t>
            </a:r>
          </a:p>
          <a:p>
            <a:pPr lvl="2"/>
            <a:r>
              <a:rPr lang="tr-TR" altLang="en-US" dirty="0"/>
              <a:t>x41 + x42 + x43 + x44 ≥ 2000</a:t>
            </a:r>
          </a:p>
        </p:txBody>
      </p:sp>
      <p:sp>
        <p:nvSpPr>
          <p:cNvPr id="3" name="Başlık 2">
            <a:extLst>
              <a:ext uri="{FF2B5EF4-FFF2-40B4-BE49-F238E27FC236}">
                <a16:creationId xmlns:a16="http://schemas.microsoft.com/office/drawing/2014/main" id="{C9A710F2-AE97-5689-02B8-555B409D3130}"/>
              </a:ext>
            </a:extLst>
          </p:cNvPr>
          <p:cNvSpPr>
            <a:spLocks noGrp="1"/>
          </p:cNvSpPr>
          <p:nvPr>
            <p:ph type="title"/>
          </p:nvPr>
        </p:nvSpPr>
        <p:spPr/>
        <p:txBody>
          <a:bodyPr/>
          <a:lstStyle/>
          <a:p>
            <a:r>
              <a:rPr lang="tr-TR" dirty="0"/>
              <a:t>Üretim</a:t>
            </a:r>
          </a:p>
        </p:txBody>
      </p:sp>
    </p:spTree>
    <p:extLst>
      <p:ext uri="{BB962C8B-B14F-4D97-AF65-F5344CB8AC3E}">
        <p14:creationId xmlns:p14="http://schemas.microsoft.com/office/powerpoint/2010/main" val="595895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31FFE4E-1068-581F-0125-90B0464FCD42}"/>
              </a:ext>
            </a:extLst>
          </p:cNvPr>
          <p:cNvSpPr>
            <a:spLocks noGrp="1"/>
          </p:cNvSpPr>
          <p:nvPr>
            <p:ph idx="1"/>
          </p:nvPr>
        </p:nvSpPr>
        <p:spPr/>
        <p:txBody>
          <a:bodyPr/>
          <a:lstStyle/>
          <a:p>
            <a:pPr>
              <a:buFont typeface="Arial" panose="020B0604020202020204" pitchFamily="34" charset="0"/>
              <a:buChar char="•"/>
            </a:pPr>
            <a:r>
              <a:rPr lang="tr-TR" dirty="0">
                <a:effectLst/>
              </a:rPr>
              <a:t>Bir üretici, gelecek dört ay (i) boyunca üreteceği bir ürüne ilişkin talepleri (</a:t>
            </a:r>
            <a:r>
              <a:rPr lang="tr-TR" dirty="0" err="1">
                <a:effectLst/>
              </a:rPr>
              <a:t>Di</a:t>
            </a:r>
            <a:r>
              <a:rPr lang="tr-TR" dirty="0">
                <a:effectLst/>
              </a:rPr>
              <a:t>) bilmektedir </a:t>
            </a:r>
            <a:r>
              <a:rPr lang="tr-TR">
                <a:effectLst/>
              </a:rPr>
              <a:t>ve        tabloda </a:t>
            </a:r>
            <a:r>
              <a:rPr lang="tr-TR" dirty="0">
                <a:effectLst/>
              </a:rPr>
              <a:t>gösterilmiştir. Firma, normal mesai sırasında en fazla 90 ve fazla mesai sırasında ise en fazla 30 adet/ay kadar üretim yapabilmektedir. i. Ayda üretilen bir ürünün maliyeti, </a:t>
            </a:r>
            <a:r>
              <a:rPr lang="tr-TR">
                <a:effectLst/>
              </a:rPr>
              <a:t>normal        mesaide </a:t>
            </a:r>
            <a:r>
              <a:rPr lang="tr-TR" dirty="0">
                <a:effectLst/>
              </a:rPr>
              <a:t>2 ve fazla mesaide ise 3 </a:t>
            </a:r>
            <a:r>
              <a:rPr lang="tr-TR" dirty="0" err="1">
                <a:effectLst/>
              </a:rPr>
              <a:t>pb</a:t>
            </a:r>
            <a:r>
              <a:rPr lang="tr-TR" dirty="0">
                <a:effectLst/>
              </a:rPr>
              <a:t>/adet kadardır. Ayda 1 </a:t>
            </a:r>
            <a:r>
              <a:rPr lang="tr-TR" dirty="0" err="1">
                <a:effectLst/>
              </a:rPr>
              <a:t>pb</a:t>
            </a:r>
            <a:r>
              <a:rPr lang="tr-TR" dirty="0">
                <a:effectLst/>
              </a:rPr>
              <a:t>/</a:t>
            </a:r>
            <a:r>
              <a:rPr lang="tr-TR" dirty="0" err="1">
                <a:effectLst/>
              </a:rPr>
              <a:t>adet’lik</a:t>
            </a:r>
            <a:r>
              <a:rPr lang="tr-TR" dirty="0">
                <a:effectLst/>
              </a:rPr>
              <a:t> depolama maliyeti </a:t>
            </a:r>
            <a:r>
              <a:rPr lang="tr-TR">
                <a:effectLst/>
              </a:rPr>
              <a:t>göz    önüne </a:t>
            </a:r>
            <a:r>
              <a:rPr lang="tr-TR" dirty="0">
                <a:effectLst/>
              </a:rPr>
              <a:t>alınarak, gelecek ayların gereksinimi önceden üretilebilmektedir.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Firma </a:t>
            </a:r>
            <a:r>
              <a:rPr lang="tr-TR" dirty="0">
                <a:effectLst/>
              </a:rPr>
              <a:t>her ay için, normal ve fazla mesailerde ne miktarda üretim yapılması </a:t>
            </a:r>
            <a:r>
              <a:rPr lang="tr-TR">
                <a:effectLst/>
              </a:rPr>
              <a:t>gerektiğini                hesaplamak </a:t>
            </a:r>
            <a:r>
              <a:rPr lang="tr-TR" dirty="0">
                <a:effectLst/>
              </a:rPr>
              <a:t>istemektedir.</a:t>
            </a:r>
          </a:p>
          <a:p>
            <a:pPr>
              <a:buFont typeface="Arial" panose="020B0604020202020204" pitchFamily="34" charset="0"/>
              <a:buChar char="•"/>
            </a:pPr>
            <a:endParaRPr lang="tr-TR" dirty="0"/>
          </a:p>
          <a:p>
            <a:pPr>
              <a:buFont typeface="Arial" panose="020B0604020202020204" pitchFamily="34" charset="0"/>
              <a:buChar char="•"/>
            </a:pPr>
            <a:endParaRPr lang="tr-TR" dirty="0"/>
          </a:p>
        </p:txBody>
      </p:sp>
      <p:sp>
        <p:nvSpPr>
          <p:cNvPr id="3" name="Başlık 2">
            <a:extLst>
              <a:ext uri="{FF2B5EF4-FFF2-40B4-BE49-F238E27FC236}">
                <a16:creationId xmlns:a16="http://schemas.microsoft.com/office/drawing/2014/main" id="{0BCF15E6-F304-245E-EB7C-FA38455F2A39}"/>
              </a:ext>
            </a:extLst>
          </p:cNvPr>
          <p:cNvSpPr>
            <a:spLocks noGrp="1"/>
          </p:cNvSpPr>
          <p:nvPr>
            <p:ph type="title"/>
          </p:nvPr>
        </p:nvSpPr>
        <p:spPr/>
        <p:txBody>
          <a:bodyPr/>
          <a:lstStyle/>
          <a:p>
            <a:r>
              <a:rPr lang="tr-TR" dirty="0">
                <a:effectLst/>
              </a:rPr>
              <a:t>Dönem Sonu Stok ve Yok Satma</a:t>
            </a:r>
            <a:endParaRPr lang="tr-TR" dirty="0"/>
          </a:p>
        </p:txBody>
      </p:sp>
      <p:pic>
        <p:nvPicPr>
          <p:cNvPr id="5" name="Resim 4">
            <a:extLst>
              <a:ext uri="{FF2B5EF4-FFF2-40B4-BE49-F238E27FC236}">
                <a16:creationId xmlns:a16="http://schemas.microsoft.com/office/drawing/2014/main" id="{BB0039E3-3FC3-0045-16B7-A6DFED733E81}"/>
              </a:ext>
            </a:extLst>
          </p:cNvPr>
          <p:cNvPicPr>
            <a:picLocks noChangeAspect="1"/>
          </p:cNvPicPr>
          <p:nvPr/>
        </p:nvPicPr>
        <p:blipFill>
          <a:blip r:embed="rId2"/>
          <a:stretch>
            <a:fillRect/>
          </a:stretch>
        </p:blipFill>
        <p:spPr>
          <a:xfrm>
            <a:off x="2555776" y="3905039"/>
            <a:ext cx="3600400" cy="1106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3828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39F9E99-A9EC-47FE-8BEF-7C3C3263F0B4}"/>
              </a:ext>
            </a:extLst>
          </p:cNvPr>
          <p:cNvSpPr>
            <a:spLocks noGrp="1"/>
          </p:cNvSpPr>
          <p:nvPr>
            <p:ph idx="1"/>
          </p:nvPr>
        </p:nvSpPr>
        <p:spPr/>
        <p:txBody>
          <a:bodyPr/>
          <a:lstStyle/>
          <a:p>
            <a:pPr algn="l"/>
            <a:r>
              <a:rPr lang="tr-TR" altLang="en-US" dirty="0" err="1"/>
              <a:t>Xij</a:t>
            </a:r>
            <a:r>
              <a:rPr lang="tr-TR" altLang="en-US" dirty="0"/>
              <a:t>: i. Ayda j. mesaide (süreçte) üretilecek ürün miktarı, i=1,(1),4 ve j= (1,2)</a:t>
            </a:r>
          </a:p>
          <a:p>
            <a:pPr algn="l"/>
            <a:r>
              <a:rPr lang="tr-TR" altLang="en-US" dirty="0"/>
              <a:t>Si: (i-1). Ay üretilip i. aya taşınan ürün</a:t>
            </a:r>
          </a:p>
          <a:p>
            <a:pPr algn="l"/>
            <a:endParaRPr lang="tr-TR" altLang="en-US" dirty="0"/>
          </a:p>
          <a:p>
            <a:pPr algn="l"/>
            <a:r>
              <a:rPr lang="pl-PL" altLang="en-US" dirty="0"/>
              <a:t>Min Z = 2(x11 + x21 + x31 + x41) + 3(x12 + x22 + x32 + x42) + 1(s2 + s3 + s4)</a:t>
            </a:r>
            <a:endParaRPr lang="tr-TR" altLang="en-US" dirty="0"/>
          </a:p>
          <a:p>
            <a:pPr algn="l"/>
            <a:endParaRPr lang="pl-PL" altLang="en-US" dirty="0"/>
          </a:p>
          <a:p>
            <a:pPr algn="l"/>
            <a:r>
              <a:rPr lang="tr-TR" altLang="en-US" dirty="0"/>
              <a:t>Üretim kısıtları;</a:t>
            </a:r>
          </a:p>
          <a:p>
            <a:pPr algn="l"/>
            <a:r>
              <a:rPr lang="tr-TR" altLang="en-US" dirty="0"/>
              <a:t>	x11 ≤ 90, x21 ≤ 90, x31 ≤ 90, x41 ≤ 90</a:t>
            </a:r>
          </a:p>
          <a:p>
            <a:pPr algn="l"/>
            <a:r>
              <a:rPr lang="tr-TR" altLang="en-US" dirty="0"/>
              <a:t>	x12 ≤ 30, x22 ≤ 30, x32 ≤ 30, x42 ≤ 30</a:t>
            </a:r>
          </a:p>
          <a:p>
            <a:pPr algn="l"/>
            <a:endParaRPr lang="tr-TR" altLang="en-US" dirty="0"/>
          </a:p>
          <a:p>
            <a:pPr algn="l"/>
            <a:r>
              <a:rPr lang="tr-TR" altLang="en-US" dirty="0"/>
              <a:t>Talep kısıtları;</a:t>
            </a:r>
          </a:p>
          <a:p>
            <a:pPr algn="l"/>
            <a:r>
              <a:rPr lang="tr-TR" altLang="en-US" dirty="0"/>
              <a:t>		x11 + x12 = 100 + s2</a:t>
            </a:r>
          </a:p>
          <a:p>
            <a:pPr lvl="1"/>
            <a:r>
              <a:rPr lang="tr-TR" altLang="en-US" dirty="0"/>
              <a:t>		x21 + x22 + s2 = 80 + s3</a:t>
            </a:r>
          </a:p>
          <a:p>
            <a:pPr lvl="1"/>
            <a:r>
              <a:rPr lang="tr-TR" altLang="en-US" dirty="0"/>
              <a:t>		x31 + x32 + s3 = 130 + s4 </a:t>
            </a:r>
          </a:p>
          <a:p>
            <a:pPr lvl="1"/>
            <a:r>
              <a:rPr lang="tr-TR" altLang="en-US" dirty="0"/>
              <a:t>		x41 + x42 + s4 = 110</a:t>
            </a:r>
          </a:p>
        </p:txBody>
      </p:sp>
      <p:sp>
        <p:nvSpPr>
          <p:cNvPr id="3" name="Başlık 2">
            <a:extLst>
              <a:ext uri="{FF2B5EF4-FFF2-40B4-BE49-F238E27FC236}">
                <a16:creationId xmlns:a16="http://schemas.microsoft.com/office/drawing/2014/main" id="{83798E8D-3006-42FB-F377-AF92BD63A001}"/>
              </a:ext>
            </a:extLst>
          </p:cNvPr>
          <p:cNvSpPr>
            <a:spLocks noGrp="1"/>
          </p:cNvSpPr>
          <p:nvPr>
            <p:ph type="title"/>
          </p:nvPr>
        </p:nvSpPr>
        <p:spPr/>
        <p:txBody>
          <a:bodyPr/>
          <a:lstStyle/>
          <a:p>
            <a:r>
              <a:rPr lang="tr-TR" dirty="0">
                <a:effectLst/>
              </a:rPr>
              <a:t>Dönem Sonu Stok ve Yok Satma</a:t>
            </a:r>
            <a:endParaRPr lang="tr-TR" dirty="0"/>
          </a:p>
        </p:txBody>
      </p:sp>
      <p:sp>
        <p:nvSpPr>
          <p:cNvPr id="5" name="Metin kutusu 4">
            <a:extLst>
              <a:ext uri="{FF2B5EF4-FFF2-40B4-BE49-F238E27FC236}">
                <a16:creationId xmlns:a16="http://schemas.microsoft.com/office/drawing/2014/main" id="{CF2AA869-C615-746F-6F39-697769315E95}"/>
              </a:ext>
            </a:extLst>
          </p:cNvPr>
          <p:cNvSpPr txBox="1"/>
          <p:nvPr/>
        </p:nvSpPr>
        <p:spPr>
          <a:xfrm>
            <a:off x="5436096" y="4773051"/>
            <a:ext cx="2808312" cy="1077218"/>
          </a:xfrm>
          <a:prstGeom prst="rect">
            <a:avLst/>
          </a:prstGeom>
          <a:noFill/>
        </p:spPr>
        <p:txBody>
          <a:bodyPr wrap="square">
            <a:spAutoFit/>
          </a:bodyPr>
          <a:lstStyle/>
          <a:p>
            <a:pPr algn="l"/>
            <a:r>
              <a:rPr lang="tr-TR" altLang="en-US" sz="1600" i="1" dirty="0">
                <a:solidFill>
                  <a:schemeClr val="tx1">
                    <a:lumMod val="65000"/>
                    <a:lumOff val="35000"/>
                  </a:schemeClr>
                </a:solidFill>
                <a:latin typeface="+mj-lt"/>
                <a:ea typeface="맑은 고딕" pitchFamily="50" charset="-127"/>
              </a:rPr>
              <a:t>x11 + x12 − s2 = 100</a:t>
            </a:r>
          </a:p>
          <a:p>
            <a:pPr algn="l"/>
            <a:r>
              <a:rPr lang="tr-TR" altLang="en-US" sz="1600" i="1" dirty="0">
                <a:solidFill>
                  <a:schemeClr val="tx1">
                    <a:lumMod val="65000"/>
                    <a:lumOff val="35000"/>
                  </a:schemeClr>
                </a:solidFill>
                <a:latin typeface="+mj-lt"/>
                <a:ea typeface="맑은 고딕" pitchFamily="50" charset="-127"/>
              </a:rPr>
              <a:t>x21 + x22 + s2 − s3 = 80</a:t>
            </a:r>
          </a:p>
          <a:p>
            <a:pPr algn="l"/>
            <a:r>
              <a:rPr lang="tr-TR" altLang="en-US" sz="1600" i="1" dirty="0">
                <a:solidFill>
                  <a:schemeClr val="tx1">
                    <a:lumMod val="65000"/>
                    <a:lumOff val="35000"/>
                  </a:schemeClr>
                </a:solidFill>
                <a:latin typeface="+mj-lt"/>
                <a:ea typeface="맑은 고딕" pitchFamily="50" charset="-127"/>
              </a:rPr>
              <a:t>x31 + x32 + s3 − s4 = 130</a:t>
            </a:r>
          </a:p>
          <a:p>
            <a:pPr algn="l"/>
            <a:r>
              <a:rPr lang="tr-TR" altLang="en-US" sz="1600" i="1" dirty="0">
                <a:solidFill>
                  <a:schemeClr val="tx1">
                    <a:lumMod val="65000"/>
                    <a:lumOff val="35000"/>
                  </a:schemeClr>
                </a:solidFill>
                <a:latin typeface="+mj-lt"/>
                <a:ea typeface="맑은 고딕" pitchFamily="50" charset="-127"/>
              </a:rPr>
              <a:t>x41 + x42 + s4 = 110</a:t>
            </a:r>
          </a:p>
        </p:txBody>
      </p:sp>
      <p:sp>
        <p:nvSpPr>
          <p:cNvPr id="6" name="Ok: Sağ 5">
            <a:extLst>
              <a:ext uri="{FF2B5EF4-FFF2-40B4-BE49-F238E27FC236}">
                <a16:creationId xmlns:a16="http://schemas.microsoft.com/office/drawing/2014/main" id="{A428F73F-0795-21CB-09CF-A3897FD8F9D2}"/>
              </a:ext>
            </a:extLst>
          </p:cNvPr>
          <p:cNvSpPr/>
          <p:nvPr/>
        </p:nvSpPr>
        <p:spPr>
          <a:xfrm>
            <a:off x="4107594" y="5130900"/>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490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D5396C4-3184-F113-2333-4E6B78D63075}"/>
              </a:ext>
            </a:extLst>
          </p:cNvPr>
          <p:cNvSpPr>
            <a:spLocks noGrp="1"/>
          </p:cNvSpPr>
          <p:nvPr>
            <p:ph idx="1"/>
          </p:nvPr>
        </p:nvSpPr>
        <p:spPr/>
        <p:txBody>
          <a:bodyPr/>
          <a:lstStyle/>
          <a:p>
            <a:pPr algn="l"/>
            <a:r>
              <a:rPr lang="tr-TR" dirty="0"/>
              <a:t>Yok satma durumu;</a:t>
            </a:r>
          </a:p>
          <a:p>
            <a:pPr algn="l"/>
            <a:r>
              <a:rPr lang="tr-TR" dirty="0" err="1"/>
              <a:t>Ai</a:t>
            </a:r>
            <a:r>
              <a:rPr lang="tr-TR" dirty="0"/>
              <a:t>: i. ayda karşılanamayan talep (yok satma miktarı)</a:t>
            </a:r>
          </a:p>
          <a:p>
            <a:pPr algn="l"/>
            <a:r>
              <a:rPr lang="tr-TR" dirty="0"/>
              <a:t>Urunun birim satış karı 8 ₺ olarak verilmiş olsun.</a:t>
            </a:r>
          </a:p>
          <a:p>
            <a:pPr algn="l"/>
            <a:endParaRPr lang="tr-TR" dirty="0"/>
          </a:p>
          <a:p>
            <a:pPr algn="l"/>
            <a:r>
              <a:rPr lang="pl-PL" dirty="0"/>
              <a:t>Min Z = 2(x11 + x21 + x31 + x41) + 3(x12 + x22 + x32 + x42)+</a:t>
            </a:r>
            <a:r>
              <a:rPr lang="tr-TR" dirty="0"/>
              <a:t> </a:t>
            </a:r>
            <a:r>
              <a:rPr lang="pt-BR" dirty="0"/>
              <a:t>(s2 + s3 + s4) + 8(A1 + A2 + A3 + A4)</a:t>
            </a:r>
            <a:endParaRPr lang="tr-TR" dirty="0"/>
          </a:p>
          <a:p>
            <a:pPr algn="l"/>
            <a:endParaRPr lang="tr-TR" altLang="en-US" dirty="0"/>
          </a:p>
          <a:p>
            <a:pPr algn="l"/>
            <a:r>
              <a:rPr lang="tr-TR" altLang="en-US" dirty="0"/>
              <a:t>Üretim kısıtları;</a:t>
            </a:r>
          </a:p>
          <a:p>
            <a:pPr lvl="1"/>
            <a:r>
              <a:rPr lang="tr-TR" altLang="en-US" dirty="0"/>
              <a:t>	x11 ≤ 90, x21 ≤ 90, x31 ≤ 90, x41 ≤ 90</a:t>
            </a:r>
          </a:p>
          <a:p>
            <a:pPr lvl="1"/>
            <a:r>
              <a:rPr lang="tr-TR" altLang="en-US" dirty="0"/>
              <a:t>	x12 ≤ 30, x22 ≤ 30, x32 ≤ 30, x42 ≤ 30</a:t>
            </a:r>
          </a:p>
          <a:p>
            <a:pPr algn="l"/>
            <a:r>
              <a:rPr lang="tr-TR" altLang="en-US" dirty="0"/>
              <a:t>Talep kısıtları;</a:t>
            </a:r>
          </a:p>
          <a:p>
            <a:pPr lvl="2"/>
            <a:r>
              <a:rPr lang="tr-TR" altLang="en-US" dirty="0"/>
              <a:t>x11 + x12 − s2 + A1 = 100</a:t>
            </a:r>
          </a:p>
          <a:p>
            <a:pPr lvl="2"/>
            <a:r>
              <a:rPr lang="tr-TR" altLang="en-US" dirty="0"/>
              <a:t>x21 + x22 + s2 − s3 + A2 = 80</a:t>
            </a:r>
          </a:p>
          <a:p>
            <a:pPr lvl="2"/>
            <a:r>
              <a:rPr lang="tr-TR" altLang="en-US" dirty="0"/>
              <a:t>x31 + x32 + s3 − s4 + A3 = 130</a:t>
            </a:r>
          </a:p>
          <a:p>
            <a:pPr lvl="2"/>
            <a:r>
              <a:rPr lang="tr-TR" altLang="en-US" dirty="0"/>
              <a:t>x41 + x42 + s4 + A4 = 110</a:t>
            </a:r>
          </a:p>
        </p:txBody>
      </p:sp>
      <p:sp>
        <p:nvSpPr>
          <p:cNvPr id="3" name="Başlık 2">
            <a:extLst>
              <a:ext uri="{FF2B5EF4-FFF2-40B4-BE49-F238E27FC236}">
                <a16:creationId xmlns:a16="http://schemas.microsoft.com/office/drawing/2014/main" id="{B09C9E8F-0D3F-E385-55D3-76FE30B4F3EF}"/>
              </a:ext>
            </a:extLst>
          </p:cNvPr>
          <p:cNvSpPr>
            <a:spLocks noGrp="1"/>
          </p:cNvSpPr>
          <p:nvPr>
            <p:ph type="title"/>
          </p:nvPr>
        </p:nvSpPr>
        <p:spPr/>
        <p:txBody>
          <a:bodyPr>
            <a:normAutofit/>
          </a:bodyPr>
          <a:lstStyle/>
          <a:p>
            <a:r>
              <a:rPr lang="tr-TR" dirty="0">
                <a:effectLst/>
              </a:rPr>
              <a:t>Dönem Sonu Stok ve Yok Satma</a:t>
            </a:r>
            <a:endParaRPr lang="tr-TR" altLang="en-US" dirty="0">
              <a:effectLst/>
            </a:endParaRPr>
          </a:p>
        </p:txBody>
      </p:sp>
    </p:spTree>
    <p:extLst>
      <p:ext uri="{BB962C8B-B14F-4D97-AF65-F5344CB8AC3E}">
        <p14:creationId xmlns:p14="http://schemas.microsoft.com/office/powerpoint/2010/main" val="3929087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3A721C4A-0F27-EC0C-17F6-A44AA39E1979}"/>
              </a:ext>
            </a:extLst>
          </p:cNvPr>
          <p:cNvSpPr>
            <a:spLocks noGrp="1"/>
          </p:cNvSpPr>
          <p:nvPr>
            <p:ph type="ctrTitle" idx="4294967295"/>
          </p:nvPr>
        </p:nvSpPr>
        <p:spPr>
          <a:xfrm>
            <a:off x="2054283" y="2492896"/>
            <a:ext cx="7058025" cy="1585913"/>
          </a:xfrm>
        </p:spPr>
        <p:txBody>
          <a:bodyPr>
            <a:noAutofit/>
          </a:bodyPr>
          <a:lstStyle/>
          <a:p>
            <a:r>
              <a:rPr lang="tr-TR" sz="1600" dirty="0">
                <a:solidFill>
                  <a:srgbClr val="EA6131"/>
                </a:solidFill>
                <a:effectLst/>
              </a:rPr>
              <a:t>Kesikli/Parçalı Amaç Fonksiyonlu Problem Tipi için Açıklama</a:t>
            </a:r>
            <a:br>
              <a:rPr lang="tr-TR" sz="1600" dirty="0">
                <a:effectLst/>
              </a:rPr>
            </a:br>
            <a:br>
              <a:rPr lang="tr-TR" sz="1600" dirty="0">
                <a:effectLst/>
              </a:rPr>
            </a:br>
            <a:r>
              <a:rPr lang="tr-TR" sz="1600" dirty="0">
                <a:effectLst/>
              </a:rPr>
              <a:t>Bir sonraki örnek, amaç fonksiyonunun kesikli bir fonksiyon </a:t>
            </a:r>
            <a:r>
              <a:rPr lang="tr-TR" sz="1600">
                <a:effectLst/>
              </a:rPr>
              <a:t>olarak          tanımlanması </a:t>
            </a:r>
            <a:r>
              <a:rPr lang="tr-TR" sz="1600" dirty="0">
                <a:effectLst/>
              </a:rPr>
              <a:t>durumunda, nasıl bir modelleme yöntemi takip </a:t>
            </a:r>
            <a:r>
              <a:rPr lang="tr-TR" sz="1600">
                <a:effectLst/>
              </a:rPr>
              <a:t>edileceğini   açıklaması </a:t>
            </a:r>
            <a:r>
              <a:rPr lang="tr-TR" sz="1600" dirty="0">
                <a:effectLst/>
              </a:rPr>
              <a:t>adına önemli bir örnektir. </a:t>
            </a:r>
            <a:br>
              <a:rPr lang="tr-TR" sz="1600" dirty="0">
                <a:effectLst/>
              </a:rPr>
            </a:br>
            <a:endParaRPr lang="tr-TR" sz="1600" dirty="0"/>
          </a:p>
        </p:txBody>
      </p:sp>
    </p:spTree>
    <p:extLst>
      <p:ext uri="{BB962C8B-B14F-4D97-AF65-F5344CB8AC3E}">
        <p14:creationId xmlns:p14="http://schemas.microsoft.com/office/powerpoint/2010/main" val="847421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1A70072-A6C5-FD84-DAA1-3C9614ADDD92}"/>
              </a:ext>
            </a:extLst>
          </p:cNvPr>
          <p:cNvSpPr>
            <a:spLocks noGrp="1"/>
          </p:cNvSpPr>
          <p:nvPr>
            <p:ph idx="1"/>
          </p:nvPr>
        </p:nvSpPr>
        <p:spPr/>
        <p:txBody>
          <a:bodyPr>
            <a:normAutofit lnSpcReduction="10000"/>
          </a:bodyPr>
          <a:lstStyle/>
          <a:p>
            <a:pPr>
              <a:buFont typeface="Arial" panose="020B0604020202020204" pitchFamily="34" charset="0"/>
              <a:buChar char="•"/>
            </a:pPr>
            <a:r>
              <a:rPr lang="tr-TR" dirty="0">
                <a:effectLst/>
              </a:rPr>
              <a:t>Bir işletme A parçasından dört ve B parçasından üç birim kullanarak bir mamul imal etmektedir. Her iki parça (A ve B) sırayla 100 ve 200 birim ham madde kullanan farklı iki ham </a:t>
            </a:r>
            <a:r>
              <a:rPr lang="tr-TR">
                <a:effectLst/>
              </a:rPr>
              <a:t>maddeden      yapılmaktadır</a:t>
            </a:r>
            <a:r>
              <a:rPr lang="tr-TR" dirty="0">
                <a:effectLst/>
              </a:rPr>
              <a:t>. Montaj parçalarının üretiminde farklı metotlar kullanan her bir bölüm </a:t>
            </a:r>
            <a:r>
              <a:rPr lang="tr-TR">
                <a:effectLst/>
              </a:rPr>
              <a:t>üretim       prosesini </a:t>
            </a:r>
            <a:r>
              <a:rPr lang="tr-TR" dirty="0">
                <a:effectLst/>
              </a:rPr>
              <a:t>oluşturmaktadır. Tablo üretim faaliyeti başına ham madde ihtiyacını ve </a:t>
            </a:r>
            <a:r>
              <a:rPr lang="tr-TR">
                <a:effectLst/>
              </a:rPr>
              <a:t>montaj              bileşenlerinin </a:t>
            </a:r>
            <a:r>
              <a:rPr lang="tr-TR" dirty="0">
                <a:effectLst/>
              </a:rPr>
              <a:t>miktarlarını vermektedir.</a:t>
            </a:r>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lgn="l">
              <a:buFont typeface="Arial" panose="020B0604020202020204" pitchFamily="34" charset="0"/>
              <a:buChar char="•"/>
            </a:pPr>
            <a:r>
              <a:rPr lang="tr-TR" altLang="en-US" dirty="0"/>
              <a:t>Amaç son montaj mamulün miktarını maksimize edecek bolümler için üretime geçme </a:t>
            </a:r>
            <a:r>
              <a:rPr lang="tr-TR" altLang="en-US"/>
              <a:t>sayısını    belirlemektir</a:t>
            </a:r>
            <a:r>
              <a:rPr lang="tr-TR" altLang="en-US" dirty="0"/>
              <a:t>. 1., 2. ve 3. bölümlerin üretime geçme sayısı x1, x2 ve x3 olsun. A montaj parçası üç bolümde üretimiyle 7x1 +6x2 +8x3 kadar olur. Benzer şekilde B parçası için </a:t>
            </a:r>
            <a:r>
              <a:rPr lang="tr-TR" altLang="en-US"/>
              <a:t>5x1+9x2+4x3 birim   </a:t>
            </a:r>
            <a:r>
              <a:rPr lang="tr-TR" altLang="en-US" dirty="0"/>
              <a:t>üretilir. Ham madde sınırlayıcı koşulları </a:t>
            </a:r>
            <a:r>
              <a:rPr lang="es-ES" altLang="en-US" dirty="0"/>
              <a:t>A ve B monta</a:t>
            </a:r>
            <a:r>
              <a:rPr lang="tr-TR" altLang="en-US" dirty="0"/>
              <a:t>j</a:t>
            </a:r>
            <a:r>
              <a:rPr lang="es-ES" altLang="en-US" dirty="0"/>
              <a:t> par</a:t>
            </a:r>
            <a:r>
              <a:rPr lang="tr-TR" altLang="en-US" dirty="0"/>
              <a:t>çaları</a:t>
            </a:r>
            <a:r>
              <a:rPr lang="es-ES" altLang="en-US" dirty="0"/>
              <a:t> i</a:t>
            </a:r>
            <a:r>
              <a:rPr lang="tr-TR" altLang="en-US" dirty="0"/>
              <a:t>ç</a:t>
            </a:r>
            <a:r>
              <a:rPr lang="es-ES" altLang="en-US" dirty="0"/>
              <a:t>in </a:t>
            </a:r>
            <a:endParaRPr lang="tr-TR" altLang="en-US" dirty="0"/>
          </a:p>
          <a:p>
            <a:pPr lvl="4"/>
            <a:r>
              <a:rPr lang="es-ES" altLang="en-US" dirty="0"/>
              <a:t>8x1 + 5x2 + 3x3 ≤ 100 ve </a:t>
            </a:r>
            <a:endParaRPr lang="tr-TR" altLang="en-US" dirty="0"/>
          </a:p>
          <a:p>
            <a:pPr lvl="4"/>
            <a:r>
              <a:rPr lang="es-ES" altLang="en-US" dirty="0"/>
              <a:t>6x1 + 9x2 + 8x3 ≤ 200</a:t>
            </a:r>
          </a:p>
          <a:p>
            <a:pPr algn="l"/>
            <a:r>
              <a:rPr lang="tr-TR" altLang="en-US" dirty="0"/>
              <a:t>olacaktır.</a:t>
            </a:r>
          </a:p>
        </p:txBody>
      </p:sp>
      <p:sp>
        <p:nvSpPr>
          <p:cNvPr id="3" name="Başlık 2">
            <a:extLst>
              <a:ext uri="{FF2B5EF4-FFF2-40B4-BE49-F238E27FC236}">
                <a16:creationId xmlns:a16="http://schemas.microsoft.com/office/drawing/2014/main" id="{9C5426E9-B7C6-E2E6-0CE9-8A03AB860CE4}"/>
              </a:ext>
            </a:extLst>
          </p:cNvPr>
          <p:cNvSpPr>
            <a:spLocks noGrp="1"/>
          </p:cNvSpPr>
          <p:nvPr>
            <p:ph type="title"/>
          </p:nvPr>
        </p:nvSpPr>
        <p:spPr/>
        <p:txBody>
          <a:bodyPr/>
          <a:lstStyle/>
          <a:p>
            <a:r>
              <a:rPr lang="tr-TR" altLang="en-US" dirty="0">
                <a:effectLst/>
              </a:rPr>
              <a:t>Üretim Planlama Problemi - Kesikli Amaç Fonksiyonu</a:t>
            </a:r>
            <a:endParaRPr lang="tr-TR" dirty="0"/>
          </a:p>
        </p:txBody>
      </p:sp>
      <p:pic>
        <p:nvPicPr>
          <p:cNvPr id="5" name="Resim 4">
            <a:extLst>
              <a:ext uri="{FF2B5EF4-FFF2-40B4-BE49-F238E27FC236}">
                <a16:creationId xmlns:a16="http://schemas.microsoft.com/office/drawing/2014/main" id="{F1214CC1-9807-2C1F-421F-045E910C821D}"/>
              </a:ext>
            </a:extLst>
          </p:cNvPr>
          <p:cNvPicPr>
            <a:picLocks noChangeAspect="1"/>
          </p:cNvPicPr>
          <p:nvPr/>
        </p:nvPicPr>
        <p:blipFill>
          <a:blip r:embed="rId2"/>
          <a:stretch>
            <a:fillRect/>
          </a:stretch>
        </p:blipFill>
        <p:spPr>
          <a:xfrm>
            <a:off x="3347864" y="2867343"/>
            <a:ext cx="3867243" cy="11233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7955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284F62C-818B-9A14-F1B5-6BFF6A7B27DB}"/>
                  </a:ext>
                </a:extLst>
              </p:cNvPr>
              <p:cNvSpPr>
                <a:spLocks noGrp="1"/>
              </p:cNvSpPr>
              <p:nvPr>
                <p:ph idx="1"/>
              </p:nvPr>
            </p:nvSpPr>
            <p:spPr/>
            <p:txBody>
              <a:bodyPr>
                <a:normAutofit lnSpcReduction="10000"/>
              </a:bodyPr>
              <a:lstStyle/>
              <a:p>
                <a:pPr>
                  <a:buFont typeface="Arial" panose="020B0604020202020204" pitchFamily="34" charset="0"/>
                  <a:buChar char="•"/>
                </a:pPr>
                <a:r>
                  <a:rPr lang="tr-TR" dirty="0">
                    <a:effectLst/>
                  </a:rPr>
                  <a:t>Amaç, toplam son mamul miktarını maksimize etmek ve her bir birimi 4 birim A parçasından, 3 birim B parçasından kullandığından mamulün maksimum toplam miktarı;</a:t>
                </a:r>
              </a:p>
              <a:p>
                <a:pPr>
                  <a:buFont typeface="Arial" panose="020B0604020202020204" pitchFamily="34" charset="0"/>
                  <a:buChar char="•"/>
                </a:pPr>
                <a:endParaRPr lang="tr-TR" dirty="0"/>
              </a:p>
              <a:p>
                <a:pPr marL="0" indent="0" algn="ctr"/>
                <a14:m>
                  <m:oMath xmlns:m="http://schemas.openxmlformats.org/officeDocument/2006/math">
                    <m:f>
                      <m:fPr>
                        <m:ctrlPr>
                          <a:rPr lang="tr-TR" i="1" smtClean="0">
                            <a:latin typeface="Cambria Math" panose="02040503050406030204" pitchFamily="18" charset="0"/>
                          </a:rPr>
                        </m:ctrlPr>
                      </m:fPr>
                      <m:num>
                        <m:r>
                          <m:rPr>
                            <m:nor/>
                          </m:rPr>
                          <a:rPr lang="tr-TR" i="0" dirty="0"/>
                          <m:t>7</m:t>
                        </m:r>
                        <m:r>
                          <m:rPr>
                            <m:nor/>
                          </m:rPr>
                          <a:rPr lang="tr-TR" dirty="0"/>
                          <m:t>x</m:t>
                        </m:r>
                        <m:r>
                          <m:rPr>
                            <m:nor/>
                          </m:rPr>
                          <a:rPr lang="tr-TR" i="0" dirty="0"/>
                          <m:t>1 + 6</m:t>
                        </m:r>
                        <m:r>
                          <m:rPr>
                            <m:nor/>
                          </m:rPr>
                          <a:rPr lang="tr-TR" dirty="0"/>
                          <m:t>x</m:t>
                        </m:r>
                        <m:r>
                          <m:rPr>
                            <m:nor/>
                          </m:rPr>
                          <a:rPr lang="tr-TR" i="0" dirty="0"/>
                          <m:t>2 + 8</m:t>
                        </m:r>
                        <m:r>
                          <m:rPr>
                            <m:nor/>
                          </m:rPr>
                          <a:rPr lang="tr-TR" dirty="0"/>
                          <m:t>x</m:t>
                        </m:r>
                        <m:r>
                          <m:rPr>
                            <m:nor/>
                          </m:rPr>
                          <a:rPr lang="tr-TR" i="0" dirty="0"/>
                          <m:t>3</m:t>
                        </m:r>
                      </m:num>
                      <m:den>
                        <m:r>
                          <a:rPr lang="tr-TR" b="0" i="1" smtClean="0">
                            <a:latin typeface="Cambria Math" panose="02040503050406030204" pitchFamily="18" charset="0"/>
                          </a:rPr>
                          <m:t>4</m:t>
                        </m:r>
                      </m:den>
                    </m:f>
                  </m:oMath>
                </a14:m>
                <a:r>
                  <a:rPr lang="tr-TR" dirty="0"/>
                  <a:t> 	ve	 </a:t>
                </a:r>
                <a14:m>
                  <m:oMath xmlns:m="http://schemas.openxmlformats.org/officeDocument/2006/math">
                    <m:f>
                      <m:fPr>
                        <m:ctrlPr>
                          <a:rPr lang="tr-TR" altLang="en-US" i="1">
                            <a:latin typeface="Cambria Math" panose="02040503050406030204" pitchFamily="18" charset="0"/>
                          </a:rPr>
                        </m:ctrlPr>
                      </m:fPr>
                      <m:num>
                        <m:r>
                          <m:rPr>
                            <m:nor/>
                          </m:rPr>
                          <a:rPr lang="tr-TR" altLang="en-US" i="0" dirty="0"/>
                          <m:t>5</m:t>
                        </m:r>
                        <m:r>
                          <m:rPr>
                            <m:nor/>
                          </m:rPr>
                          <a:rPr lang="tr-TR" altLang="en-US" i="0" dirty="0"/>
                          <m:t>x</m:t>
                        </m:r>
                        <m:r>
                          <m:rPr>
                            <m:nor/>
                          </m:rPr>
                          <a:rPr lang="tr-TR" altLang="en-US" i="0" dirty="0"/>
                          <m:t>1 + 9</m:t>
                        </m:r>
                        <m:r>
                          <m:rPr>
                            <m:nor/>
                          </m:rPr>
                          <a:rPr lang="tr-TR" altLang="en-US" i="0" dirty="0"/>
                          <m:t>x</m:t>
                        </m:r>
                        <m:r>
                          <m:rPr>
                            <m:nor/>
                          </m:rPr>
                          <a:rPr lang="tr-TR" altLang="en-US" i="0" dirty="0"/>
                          <m:t>2 + 4</m:t>
                        </m:r>
                        <m:r>
                          <m:rPr>
                            <m:nor/>
                          </m:rPr>
                          <a:rPr lang="tr-TR" altLang="en-US" i="0" dirty="0"/>
                          <m:t>x</m:t>
                        </m:r>
                        <m:r>
                          <m:rPr>
                            <m:nor/>
                          </m:rPr>
                          <a:rPr lang="tr-TR" altLang="en-US" i="0" dirty="0"/>
                          <m:t>3</m:t>
                        </m:r>
                      </m:num>
                      <m:den>
                        <m:r>
                          <a:rPr lang="tr-TR" altLang="en-US" i="0">
                            <a:latin typeface="Cambria Math" panose="02040503050406030204" pitchFamily="18" charset="0"/>
                          </a:rPr>
                          <m:t>3</m:t>
                        </m:r>
                      </m:den>
                    </m:f>
                  </m:oMath>
                </a14:m>
                <a:endParaRPr lang="tr-TR" altLang="en-US" i="0" dirty="0"/>
              </a:p>
              <a:p>
                <a:pPr marL="0" indent="0" algn="ctr"/>
                <a:endParaRPr lang="tr-TR" dirty="0"/>
              </a:p>
              <a:p>
                <a:pPr marL="0" indent="0"/>
                <a:r>
                  <a:rPr lang="tr-TR" altLang="en-US" dirty="0"/>
                  <a:t>değerinden daha az olamayacaktır. Dolayısıyla problem;</a:t>
                </a:r>
              </a:p>
              <a:p>
                <a:pPr marL="0" indent="0"/>
                <a:endParaRPr lang="tr-TR" altLang="en-US" dirty="0"/>
              </a:p>
              <a:p>
                <a:pPr marL="0" indent="0" algn="ctr"/>
                <a14:m>
                  <m:oMathPara xmlns:m="http://schemas.openxmlformats.org/officeDocument/2006/math">
                    <m:oMathParaPr>
                      <m:jc m:val="centerGroup"/>
                    </m:oMathParaPr>
                    <m:oMath xmlns:m="http://schemas.openxmlformats.org/officeDocument/2006/math">
                      <m:r>
                        <a:rPr lang="tr-TR" altLang="en-US" i="0">
                          <a:latin typeface="Cambria Math" panose="02040503050406030204" pitchFamily="18" charset="0"/>
                        </a:rPr>
                        <m:t>𝑀𝑎𝑘𝑠</m:t>
                      </m:r>
                      <m:r>
                        <a:rPr lang="tr-TR" altLang="en-US" i="0">
                          <a:latin typeface="Cambria Math" panose="02040503050406030204" pitchFamily="18" charset="0"/>
                        </a:rPr>
                        <m:t> </m:t>
                      </m:r>
                      <m:r>
                        <a:rPr lang="tr-TR" altLang="en-US" i="0">
                          <a:latin typeface="Cambria Math" panose="02040503050406030204" pitchFamily="18" charset="0"/>
                        </a:rPr>
                        <m:t>𝑍</m:t>
                      </m:r>
                      <m:r>
                        <a:rPr lang="tr-TR" altLang="en-US" i="0">
                          <a:latin typeface="Cambria Math" panose="02040503050406030204" pitchFamily="18" charset="0"/>
                        </a:rPr>
                        <m:t>=</m:t>
                      </m:r>
                      <m:r>
                        <a:rPr lang="tr-TR" altLang="en-US" i="0">
                          <a:latin typeface="Cambria Math" panose="02040503050406030204" pitchFamily="18" charset="0"/>
                        </a:rPr>
                        <m:t>𝑀𝑖𝑛</m:t>
                      </m:r>
                      <m:r>
                        <a:rPr lang="tr-TR" altLang="en-US" i="0">
                          <a:latin typeface="Cambria Math" panose="02040503050406030204" pitchFamily="18" charset="0"/>
                        </a:rPr>
                        <m:t>{</m:t>
                      </m:r>
                      <m:f>
                        <m:fPr>
                          <m:ctrlPr>
                            <a:rPr lang="tr-TR" altLang="en-US" i="1">
                              <a:latin typeface="Cambria Math" panose="02040503050406030204" pitchFamily="18" charset="0"/>
                            </a:rPr>
                          </m:ctrlPr>
                        </m:fPr>
                        <m:num>
                          <m:r>
                            <m:rPr>
                              <m:nor/>
                            </m:rPr>
                            <a:rPr lang="tr-TR" altLang="en-US" i="0" dirty="0"/>
                            <m:t>7</m:t>
                          </m:r>
                          <m:r>
                            <m:rPr>
                              <m:nor/>
                            </m:rPr>
                            <a:rPr lang="tr-TR" altLang="en-US" i="0" dirty="0"/>
                            <m:t>x</m:t>
                          </m:r>
                          <m:r>
                            <m:rPr>
                              <m:nor/>
                            </m:rPr>
                            <a:rPr lang="tr-TR" altLang="en-US" i="0" dirty="0"/>
                            <m:t>1 + 6</m:t>
                          </m:r>
                          <m:r>
                            <m:rPr>
                              <m:nor/>
                            </m:rPr>
                            <a:rPr lang="tr-TR" altLang="en-US" i="0" dirty="0"/>
                            <m:t>x</m:t>
                          </m:r>
                          <m:r>
                            <m:rPr>
                              <m:nor/>
                            </m:rPr>
                            <a:rPr lang="tr-TR" altLang="en-US" i="0" dirty="0"/>
                            <m:t>2 + 8</m:t>
                          </m:r>
                          <m:r>
                            <m:rPr>
                              <m:nor/>
                            </m:rPr>
                            <a:rPr lang="tr-TR" altLang="en-US" i="0" dirty="0"/>
                            <m:t>x</m:t>
                          </m:r>
                          <m:r>
                            <m:rPr>
                              <m:nor/>
                            </m:rPr>
                            <a:rPr lang="tr-TR" altLang="en-US" i="0" dirty="0"/>
                            <m:t>3</m:t>
                          </m:r>
                        </m:num>
                        <m:den>
                          <m:r>
                            <a:rPr lang="tr-TR" altLang="en-US" i="0">
                              <a:latin typeface="Cambria Math" panose="02040503050406030204" pitchFamily="18" charset="0"/>
                            </a:rPr>
                            <m:t>4</m:t>
                          </m:r>
                        </m:den>
                      </m:f>
                      <m:r>
                        <a:rPr lang="tr-TR" altLang="en-US" i="0">
                          <a:latin typeface="Cambria Math" panose="02040503050406030204" pitchFamily="18" charset="0"/>
                        </a:rPr>
                        <m:t>,</m:t>
                      </m:r>
                      <m:f>
                        <m:fPr>
                          <m:ctrlPr>
                            <a:rPr lang="tr-TR" altLang="en-US" i="1">
                              <a:latin typeface="Cambria Math" panose="02040503050406030204" pitchFamily="18" charset="0"/>
                            </a:rPr>
                          </m:ctrlPr>
                        </m:fPr>
                        <m:num>
                          <m:r>
                            <m:rPr>
                              <m:nor/>
                            </m:rPr>
                            <a:rPr lang="tr-TR" altLang="en-US" i="0" dirty="0"/>
                            <m:t>5</m:t>
                          </m:r>
                          <m:r>
                            <m:rPr>
                              <m:nor/>
                            </m:rPr>
                            <a:rPr lang="tr-TR" altLang="en-US" i="0" dirty="0"/>
                            <m:t>x</m:t>
                          </m:r>
                          <m:r>
                            <m:rPr>
                              <m:nor/>
                            </m:rPr>
                            <a:rPr lang="tr-TR" altLang="en-US" i="0" dirty="0"/>
                            <m:t>1 + 9</m:t>
                          </m:r>
                          <m:r>
                            <m:rPr>
                              <m:nor/>
                            </m:rPr>
                            <a:rPr lang="tr-TR" altLang="en-US" i="0" dirty="0"/>
                            <m:t>x</m:t>
                          </m:r>
                          <m:r>
                            <m:rPr>
                              <m:nor/>
                            </m:rPr>
                            <a:rPr lang="tr-TR" altLang="en-US" i="0" dirty="0"/>
                            <m:t>2 + 4</m:t>
                          </m:r>
                          <m:r>
                            <m:rPr>
                              <m:nor/>
                            </m:rPr>
                            <a:rPr lang="tr-TR" altLang="en-US" i="0" dirty="0"/>
                            <m:t>x</m:t>
                          </m:r>
                          <m:r>
                            <m:rPr>
                              <m:nor/>
                            </m:rPr>
                            <a:rPr lang="tr-TR" altLang="en-US" i="0" dirty="0"/>
                            <m:t>3</m:t>
                          </m:r>
                        </m:num>
                        <m:den>
                          <m:r>
                            <a:rPr lang="tr-TR" altLang="en-US" i="0">
                              <a:latin typeface="Cambria Math" panose="02040503050406030204" pitchFamily="18" charset="0"/>
                            </a:rPr>
                            <m:t>3</m:t>
                          </m:r>
                        </m:den>
                      </m:f>
                      <m:r>
                        <a:rPr lang="tr-TR" altLang="en-US" i="0">
                          <a:latin typeface="Cambria Math" panose="02040503050406030204" pitchFamily="18" charset="0"/>
                        </a:rPr>
                        <m:t>}</m:t>
                      </m:r>
                    </m:oMath>
                  </m:oMathPara>
                </a14:m>
                <a:endParaRPr lang="tr-TR" altLang="en-US" i="0" dirty="0"/>
              </a:p>
              <a:p>
                <a:pPr marL="0" indent="0" algn="ctr"/>
                <a:endParaRPr lang="tr-TR" altLang="en-US" dirty="0"/>
              </a:p>
              <a:p>
                <a:pPr lvl="4"/>
                <a:r>
                  <a:rPr lang="tr-TR" altLang="en-US" dirty="0"/>
                  <a:t>8x1 + 5x2 + 3x3 ≤ 100</a:t>
                </a:r>
              </a:p>
              <a:p>
                <a:pPr lvl="4"/>
                <a:r>
                  <a:rPr lang="tr-TR" altLang="en-US" dirty="0"/>
                  <a:t>6x1 + 9x2 + 8x3 ≤ 200</a:t>
                </a:r>
              </a:p>
              <a:p>
                <a:pPr lvl="4"/>
                <a:r>
                  <a:rPr lang="tr-TR" altLang="en-US" dirty="0"/>
                  <a:t>x1, x2, x3 ≥ 0</a:t>
                </a:r>
              </a:p>
              <a:p>
                <a:pPr lvl="4"/>
                <a:endParaRPr lang="tr-TR" altLang="en-US" dirty="0"/>
              </a:p>
              <a:p>
                <a:pPr lvl="4"/>
                <a14:m>
                  <m:oMath xmlns:m="http://schemas.openxmlformats.org/officeDocument/2006/math">
                    <m:f>
                      <m:fPr>
                        <m:ctrlPr>
                          <a:rPr lang="tr-TR" altLang="en-US" i="1">
                            <a:latin typeface="Cambria Math" panose="02040503050406030204" pitchFamily="18" charset="0"/>
                          </a:rPr>
                        </m:ctrlPr>
                      </m:fPr>
                      <m:num>
                        <m:r>
                          <m:rPr>
                            <m:nor/>
                          </m:rPr>
                          <a:rPr lang="tr-TR" altLang="en-US" dirty="0"/>
                          <m:t>7</m:t>
                        </m:r>
                        <m:r>
                          <m:rPr>
                            <m:nor/>
                          </m:rPr>
                          <a:rPr lang="tr-TR" altLang="en-US" dirty="0"/>
                          <m:t>x</m:t>
                        </m:r>
                        <m:r>
                          <m:rPr>
                            <m:nor/>
                          </m:rPr>
                          <a:rPr lang="tr-TR" altLang="en-US" dirty="0"/>
                          <m:t>1 + 6</m:t>
                        </m:r>
                        <m:r>
                          <m:rPr>
                            <m:nor/>
                          </m:rPr>
                          <a:rPr lang="tr-TR" altLang="en-US" dirty="0"/>
                          <m:t>x</m:t>
                        </m:r>
                        <m:r>
                          <m:rPr>
                            <m:nor/>
                          </m:rPr>
                          <a:rPr lang="tr-TR" altLang="en-US" dirty="0"/>
                          <m:t>2 + 8</m:t>
                        </m:r>
                        <m:r>
                          <m:rPr>
                            <m:nor/>
                          </m:rPr>
                          <a:rPr lang="tr-TR" altLang="en-US" dirty="0"/>
                          <m:t>x</m:t>
                        </m:r>
                        <m:r>
                          <m:rPr>
                            <m:nor/>
                          </m:rPr>
                          <a:rPr lang="tr-TR" altLang="en-US" dirty="0"/>
                          <m:t>3</m:t>
                        </m:r>
                      </m:num>
                      <m:den>
                        <m:r>
                          <a:rPr lang="tr-TR" altLang="en-US">
                            <a:latin typeface="Cambria Math" panose="02040503050406030204" pitchFamily="18" charset="0"/>
                          </a:rPr>
                          <m:t>4</m:t>
                        </m:r>
                      </m:den>
                    </m:f>
                    <m:r>
                      <a:rPr lang="tr-TR" altLang="en-US">
                        <a:latin typeface="Cambria Math" panose="02040503050406030204" pitchFamily="18" charset="0"/>
                      </a:rPr>
                      <m:t>≥</m:t>
                    </m:r>
                    <m:r>
                      <a:rPr lang="tr-TR" altLang="en-US">
                        <a:latin typeface="Cambria Math" panose="02040503050406030204" pitchFamily="18" charset="0"/>
                      </a:rPr>
                      <m:t>𝑦</m:t>
                    </m:r>
                  </m:oMath>
                </a14:m>
                <a:r>
                  <a:rPr lang="tr-TR" altLang="en-US" dirty="0"/>
                  <a:t> 	</a:t>
                </a:r>
              </a:p>
              <a:p>
                <a:pPr lvl="4"/>
                <a:r>
                  <a:rPr lang="tr-TR" altLang="en-US" dirty="0"/>
                  <a:t> </a:t>
                </a:r>
                <a14:m>
                  <m:oMath xmlns:m="http://schemas.openxmlformats.org/officeDocument/2006/math">
                    <m:f>
                      <m:fPr>
                        <m:ctrlPr>
                          <a:rPr lang="tr-TR" altLang="en-US" i="1">
                            <a:latin typeface="Cambria Math" panose="02040503050406030204" pitchFamily="18" charset="0"/>
                          </a:rPr>
                        </m:ctrlPr>
                      </m:fPr>
                      <m:num>
                        <m:r>
                          <m:rPr>
                            <m:nor/>
                          </m:rPr>
                          <a:rPr lang="tr-TR" altLang="en-US" dirty="0"/>
                          <m:t>5</m:t>
                        </m:r>
                        <m:r>
                          <m:rPr>
                            <m:nor/>
                          </m:rPr>
                          <a:rPr lang="tr-TR" altLang="en-US" dirty="0"/>
                          <m:t>x</m:t>
                        </m:r>
                        <m:r>
                          <m:rPr>
                            <m:nor/>
                          </m:rPr>
                          <a:rPr lang="tr-TR" altLang="en-US" dirty="0"/>
                          <m:t>1 + 9</m:t>
                        </m:r>
                        <m:r>
                          <m:rPr>
                            <m:nor/>
                          </m:rPr>
                          <a:rPr lang="tr-TR" altLang="en-US" dirty="0"/>
                          <m:t>x</m:t>
                        </m:r>
                        <m:r>
                          <m:rPr>
                            <m:nor/>
                          </m:rPr>
                          <a:rPr lang="tr-TR" altLang="en-US" dirty="0"/>
                          <m:t>2 + 4</m:t>
                        </m:r>
                        <m:r>
                          <m:rPr>
                            <m:nor/>
                          </m:rPr>
                          <a:rPr lang="tr-TR" altLang="en-US" dirty="0"/>
                          <m:t>x</m:t>
                        </m:r>
                        <m:r>
                          <m:rPr>
                            <m:nor/>
                          </m:rPr>
                          <a:rPr lang="tr-TR" altLang="en-US" dirty="0"/>
                          <m:t>3</m:t>
                        </m:r>
                      </m:num>
                      <m:den>
                        <m:r>
                          <a:rPr lang="tr-TR" altLang="en-US">
                            <a:latin typeface="Cambria Math" panose="02040503050406030204" pitchFamily="18" charset="0"/>
                          </a:rPr>
                          <m:t>3</m:t>
                        </m:r>
                      </m:den>
                    </m:f>
                    <m:r>
                      <a:rPr lang="tr-TR" altLang="en-US">
                        <a:latin typeface="Cambria Math" panose="02040503050406030204" pitchFamily="18" charset="0"/>
                      </a:rPr>
                      <m:t>≥</m:t>
                    </m:r>
                    <m:r>
                      <a:rPr lang="tr-TR" altLang="en-US">
                        <a:latin typeface="Cambria Math" panose="02040503050406030204" pitchFamily="18" charset="0"/>
                      </a:rPr>
                      <m:t>𝑦</m:t>
                    </m:r>
                  </m:oMath>
                </a14:m>
                <a:endParaRPr lang="tr-TR" altLang="en-US" dirty="0"/>
              </a:p>
              <a:p>
                <a:pPr lvl="4"/>
                <a:endParaRPr lang="tr-TR" altLang="en-US" dirty="0"/>
              </a:p>
            </p:txBody>
          </p:sp>
        </mc:Choice>
        <mc:Fallback xmlns="">
          <p:sp>
            <p:nvSpPr>
              <p:cNvPr id="2" name="İçerik Yer Tutucusu 1">
                <a:extLst>
                  <a:ext uri="{FF2B5EF4-FFF2-40B4-BE49-F238E27FC236}">
                    <a16:creationId xmlns:a16="http://schemas.microsoft.com/office/drawing/2014/main" id="{2284F62C-818B-9A14-F1B5-6BFF6A7B27DB}"/>
                  </a:ext>
                </a:extLst>
              </p:cNvPr>
              <p:cNvSpPr>
                <a:spLocks noGrp="1" noRot="1" noChangeAspect="1" noMove="1" noResize="1" noEditPoints="1" noAdjustHandles="1" noChangeArrowheads="1" noChangeShapeType="1" noTextEdit="1"/>
              </p:cNvSpPr>
              <p:nvPr>
                <p:ph idx="1"/>
              </p:nvPr>
            </p:nvSpPr>
            <p:spPr>
              <a:blipFill>
                <a:blip r:embed="rId2"/>
                <a:stretch>
                  <a:fillRect l="-435" t="-8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8293A32-467E-70BF-307A-A6FCC9D183C9}"/>
              </a:ext>
            </a:extLst>
          </p:cNvPr>
          <p:cNvSpPr>
            <a:spLocks noGrp="1"/>
          </p:cNvSpPr>
          <p:nvPr>
            <p:ph type="title"/>
          </p:nvPr>
        </p:nvSpPr>
        <p:spPr/>
        <p:txBody>
          <a:bodyPr/>
          <a:lstStyle/>
          <a:p>
            <a:r>
              <a:rPr lang="tr-TR" altLang="en-US" dirty="0">
                <a:effectLst/>
              </a:rPr>
              <a:t>Üretim Planlama Problemi - Kesikli Amaç Fonksiyonu</a:t>
            </a:r>
            <a:endParaRPr lang="tr-TR" dirty="0"/>
          </a:p>
        </p:txBody>
      </p:sp>
    </p:spTree>
    <p:extLst>
      <p:ext uri="{BB962C8B-B14F-4D97-AF65-F5344CB8AC3E}">
        <p14:creationId xmlns:p14="http://schemas.microsoft.com/office/powerpoint/2010/main" val="2540988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E37BC8A-F917-7587-6C04-56807AA2EECC}"/>
              </a:ext>
            </a:extLst>
          </p:cNvPr>
          <p:cNvSpPr>
            <a:spLocks noGrp="1"/>
          </p:cNvSpPr>
          <p:nvPr>
            <p:ph idx="1"/>
          </p:nvPr>
        </p:nvSpPr>
        <p:spPr/>
        <p:txBody>
          <a:bodyPr/>
          <a:lstStyle/>
          <a:p>
            <a:pPr algn="ctr"/>
            <a:r>
              <a:rPr lang="tr-TR" altLang="en-US" dirty="0" err="1"/>
              <a:t>Maks</a:t>
            </a:r>
            <a:r>
              <a:rPr lang="tr-TR" altLang="en-US" dirty="0"/>
              <a:t> Z = y</a:t>
            </a:r>
          </a:p>
          <a:p>
            <a:pPr algn="ctr"/>
            <a:endParaRPr lang="tr-TR" altLang="en-US" dirty="0"/>
          </a:p>
          <a:p>
            <a:pPr algn="ctr"/>
            <a:r>
              <a:rPr lang="es-ES" altLang="en-US" dirty="0"/>
              <a:t>7x1 + 6x2 + 8x3 − 4y ≥ 0</a:t>
            </a:r>
          </a:p>
          <a:p>
            <a:pPr algn="ctr"/>
            <a:r>
              <a:rPr lang="es-ES" altLang="en-US" dirty="0"/>
              <a:t>5x1 + 9x2 + 4x3 − 3y ≥ 0</a:t>
            </a:r>
          </a:p>
          <a:p>
            <a:pPr algn="ctr"/>
            <a:r>
              <a:rPr lang="tr-TR" altLang="en-US" dirty="0"/>
              <a:t>8x1 + 5x2 + 3x3 ≤ 100</a:t>
            </a:r>
          </a:p>
          <a:p>
            <a:pPr algn="ctr"/>
            <a:r>
              <a:rPr lang="tr-TR" altLang="en-US" dirty="0"/>
              <a:t>6x1 + 9x2 + 8x3 ≤ 200</a:t>
            </a:r>
          </a:p>
        </p:txBody>
      </p:sp>
      <p:sp>
        <p:nvSpPr>
          <p:cNvPr id="3" name="Başlık 2">
            <a:extLst>
              <a:ext uri="{FF2B5EF4-FFF2-40B4-BE49-F238E27FC236}">
                <a16:creationId xmlns:a16="http://schemas.microsoft.com/office/drawing/2014/main" id="{D47C4684-D28D-E493-8A8C-B72BB602B6B3}"/>
              </a:ext>
            </a:extLst>
          </p:cNvPr>
          <p:cNvSpPr>
            <a:spLocks noGrp="1"/>
          </p:cNvSpPr>
          <p:nvPr>
            <p:ph type="title"/>
          </p:nvPr>
        </p:nvSpPr>
        <p:spPr/>
        <p:txBody>
          <a:bodyPr/>
          <a:lstStyle/>
          <a:p>
            <a:r>
              <a:rPr lang="tr-TR" altLang="en-US" dirty="0">
                <a:effectLst/>
              </a:rPr>
              <a:t>Üretim Planlama Problemi - Kesikli Amaç Fonksiyonu</a:t>
            </a:r>
            <a:endParaRPr lang="tr-TR" dirty="0"/>
          </a:p>
        </p:txBody>
      </p:sp>
    </p:spTree>
    <p:extLst>
      <p:ext uri="{BB962C8B-B14F-4D97-AF65-F5344CB8AC3E}">
        <p14:creationId xmlns:p14="http://schemas.microsoft.com/office/powerpoint/2010/main" val="343360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CCF0465-826E-7271-C2C8-181A5C2EFE0D}"/>
              </a:ext>
            </a:extLst>
          </p:cNvPr>
          <p:cNvSpPr>
            <a:spLocks noGrp="1"/>
          </p:cNvSpPr>
          <p:nvPr>
            <p:ph type="ctrTitle"/>
          </p:nvPr>
        </p:nvSpPr>
        <p:spPr/>
        <p:txBody>
          <a:bodyPr/>
          <a:lstStyle/>
          <a:p>
            <a:r>
              <a:rPr lang="tr-TR" dirty="0">
                <a:solidFill>
                  <a:srgbClr val="EA6131"/>
                </a:solidFill>
              </a:rPr>
              <a:t>M</a:t>
            </a:r>
            <a:r>
              <a:rPr lang="tr-TR" dirty="0"/>
              <a:t>odelleme Ö</a:t>
            </a:r>
            <a:r>
              <a:rPr lang="tr-TR" dirty="0">
                <a:solidFill>
                  <a:srgbClr val="EA6131"/>
                </a:solidFill>
              </a:rPr>
              <a:t>r</a:t>
            </a:r>
            <a:r>
              <a:rPr lang="tr-TR" dirty="0"/>
              <a:t>nekleri</a:t>
            </a:r>
          </a:p>
        </p:txBody>
      </p:sp>
    </p:spTree>
    <p:extLst>
      <p:ext uri="{BB962C8B-B14F-4D97-AF65-F5344CB8AC3E}">
        <p14:creationId xmlns:p14="http://schemas.microsoft.com/office/powerpoint/2010/main" val="2088249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İçerik Yer Tutucusu 1">
                <a:extLst>
                  <a:ext uri="{FF2B5EF4-FFF2-40B4-BE49-F238E27FC236}">
                    <a16:creationId xmlns:a16="http://schemas.microsoft.com/office/drawing/2014/main" id="{F18B53B7-4718-50DE-E9A3-768A6B9DF3BA}"/>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tr-TR" altLang="en-US" sz="1900" dirty="0"/>
                  <a:t>Bir vinç iki taşıma sepetine sahiptir. Vincin her bir taşıma dayanak noktası 25 ton </a:t>
                </a:r>
                <a:r>
                  <a:rPr lang="tr-TR" altLang="en-US" sz="1900"/>
                  <a:t>ve    taşıma </a:t>
                </a:r>
                <a:r>
                  <a:rPr lang="tr-TR" altLang="en-US" sz="1900" dirty="0"/>
                  <a:t>sepeti kabloları 20 ton ağırlığa dayanabilmektedir. Vinç şekilde </a:t>
                </a:r>
                <a:r>
                  <a:rPr lang="tr-TR" altLang="en-US" sz="1900"/>
                  <a:t>görülen           şekilde</a:t>
                </a:r>
                <a:r>
                  <a:rPr lang="tr-TR" altLang="en-US" sz="1900" dirty="0"/>
                  <a:t>, W1 ve W2 yüklerini taşımaktadır. Vincin taşıyabileceği </a:t>
                </a:r>
                <a:r>
                  <a:rPr lang="fi-FI" altLang="en-US" sz="1900" dirty="0"/>
                  <a:t>maksimum yuku bulan modeli kurunuz</a:t>
                </a:r>
                <a:r>
                  <a:rPr lang="tr-TR" altLang="en-US" sz="1900" dirty="0"/>
                  <a:t>.</a:t>
                </a:r>
              </a:p>
              <a:p>
                <a:pPr algn="l"/>
                <a:endParaRPr lang="tr-TR" altLang="en-US" sz="1900" dirty="0"/>
              </a:p>
              <a:p>
                <a:pPr algn="l"/>
                <a:r>
                  <a:rPr lang="tr-TR" altLang="en-US" sz="1900" dirty="0" err="1"/>
                  <a:t>Ri</a:t>
                </a:r>
                <a:r>
                  <a:rPr lang="tr-TR" altLang="en-US" sz="1900" dirty="0"/>
                  <a:t>: i. dayanak noktasındaki yükü göstermek üzere,</a:t>
                </a:r>
              </a:p>
              <a:p>
                <a:pPr algn="l"/>
                <a:r>
                  <a:rPr lang="tr-TR" altLang="en-US" sz="1900" dirty="0"/>
                  <a:t>				R1 + R2= W1 + W2</a:t>
                </a:r>
              </a:p>
              <a:p>
                <a:pPr algn="l">
                  <a:buFont typeface="Arial" panose="020B0604020202020204" pitchFamily="34" charset="0"/>
                  <a:buChar char="•"/>
                </a:pPr>
                <a:r>
                  <a:rPr lang="tr-TR" altLang="en-US" sz="1900" dirty="0"/>
                  <a:t>Her bir yük iki taşıma ucu arasında paylaşılacaktır. Toplam vinç uzunluğu 30 m’dir. Bu durumda R1 ve R2 noktasına olan moment,</a:t>
                </a:r>
              </a:p>
              <a:p>
                <a:pPr marL="0" indent="0" algn="l"/>
                <a14:m>
                  <m:oMathPara xmlns:m="http://schemas.openxmlformats.org/officeDocument/2006/math">
                    <m:oMathParaPr>
                      <m:jc m:val="centerGroup"/>
                    </m:oMathParaPr>
                    <m:oMath xmlns:m="http://schemas.openxmlformats.org/officeDocument/2006/math">
                      <m:r>
                        <a:rPr lang="tr-TR" altLang="en-US" sz="1900">
                          <a:latin typeface="Cambria Math" panose="02040503050406030204" pitchFamily="18" charset="0"/>
                        </a:rPr>
                        <m:t>2</m:t>
                      </m:r>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1</m:t>
                          </m:r>
                        </m:num>
                        <m:den>
                          <m:r>
                            <a:rPr lang="tr-TR" altLang="en-US" sz="1900">
                              <a:latin typeface="Cambria Math" panose="02040503050406030204" pitchFamily="18" charset="0"/>
                            </a:rPr>
                            <m:t>2</m:t>
                          </m:r>
                        </m:den>
                      </m:f>
                      <m:r>
                        <a:rPr lang="tr-TR" altLang="en-US" sz="1900">
                          <a:latin typeface="Cambria Math" panose="02040503050406030204" pitchFamily="18" charset="0"/>
                        </a:rPr>
                        <m:t>+8</m:t>
                      </m:r>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1</m:t>
                          </m:r>
                        </m:num>
                        <m:den>
                          <m:r>
                            <a:rPr lang="tr-TR" altLang="en-US" sz="1900">
                              <a:latin typeface="Cambria Math" panose="02040503050406030204" pitchFamily="18" charset="0"/>
                            </a:rPr>
                            <m:t>2</m:t>
                          </m:r>
                        </m:den>
                      </m:f>
                      <m:r>
                        <a:rPr lang="tr-TR" altLang="en-US" sz="1900">
                          <a:latin typeface="Cambria Math" panose="02040503050406030204" pitchFamily="18" charset="0"/>
                        </a:rPr>
                        <m:t>+16</m:t>
                      </m:r>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2</m:t>
                          </m:r>
                        </m:num>
                        <m:den>
                          <m:r>
                            <a:rPr lang="tr-TR" altLang="en-US" sz="1900">
                              <a:latin typeface="Cambria Math" panose="02040503050406030204" pitchFamily="18" charset="0"/>
                            </a:rPr>
                            <m:t>2</m:t>
                          </m:r>
                        </m:den>
                      </m:f>
                      <m:r>
                        <a:rPr lang="tr-TR" altLang="en-US" sz="1900">
                          <a:latin typeface="Cambria Math" panose="02040503050406030204" pitchFamily="18" charset="0"/>
                        </a:rPr>
                        <m:t>+28</m:t>
                      </m:r>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2</m:t>
                          </m:r>
                        </m:num>
                        <m:den>
                          <m:r>
                            <a:rPr lang="tr-TR" altLang="en-US" sz="1900">
                              <a:latin typeface="Cambria Math" panose="02040503050406030204" pitchFamily="18" charset="0"/>
                            </a:rPr>
                            <m:t>2</m:t>
                          </m:r>
                        </m:den>
                      </m:f>
                      <m:r>
                        <a:rPr lang="tr-TR" altLang="en-US" sz="1900">
                          <a:latin typeface="Cambria Math" panose="02040503050406030204" pitchFamily="18" charset="0"/>
                        </a:rPr>
                        <m:t>=30</m:t>
                      </m:r>
                      <m:r>
                        <a:rPr lang="tr-TR" altLang="en-US" sz="1900">
                          <a:latin typeface="Cambria Math" panose="02040503050406030204" pitchFamily="18" charset="0"/>
                        </a:rPr>
                        <m:t>𝑅</m:t>
                      </m:r>
                      <m:r>
                        <a:rPr lang="tr-TR" altLang="en-US" sz="1900">
                          <a:latin typeface="Cambria Math" panose="02040503050406030204" pitchFamily="18" charset="0"/>
                        </a:rPr>
                        <m:t>2</m:t>
                      </m:r>
                    </m:oMath>
                  </m:oMathPara>
                </a14:m>
                <a:endParaRPr lang="tr-TR" altLang="en-US" sz="1900" dirty="0"/>
              </a:p>
              <a:p>
                <a:pPr algn="l"/>
                <a:r>
                  <a:rPr lang="tr-TR" altLang="en-US" sz="1900" dirty="0"/>
                  <a:t>				R1 ≤ 25,</a:t>
                </a:r>
              </a:p>
              <a:p>
                <a:pPr algn="l"/>
                <a:r>
                  <a:rPr lang="tr-TR" altLang="en-US" sz="1900" dirty="0"/>
                  <a:t>				R2 ≤ 25</a:t>
                </a:r>
              </a:p>
              <a:p>
                <a:pPr algn="l"/>
                <a:r>
                  <a:rPr lang="tr-TR" altLang="en-US" sz="1900" dirty="0"/>
                  <a:t>				</a:t>
                </a:r>
                <a14:m>
                  <m:oMath xmlns:m="http://schemas.openxmlformats.org/officeDocument/2006/math">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1</m:t>
                        </m:r>
                      </m:num>
                      <m:den>
                        <m:r>
                          <a:rPr lang="tr-TR" altLang="en-US" sz="1900">
                            <a:latin typeface="Cambria Math" panose="02040503050406030204" pitchFamily="18" charset="0"/>
                          </a:rPr>
                          <m:t>2</m:t>
                        </m:r>
                      </m:den>
                    </m:f>
                    <m:r>
                      <a:rPr lang="tr-TR" altLang="en-US" sz="1900">
                        <a:latin typeface="Cambria Math" panose="02040503050406030204" pitchFamily="18" charset="0"/>
                      </a:rPr>
                      <m:t>≤20</m:t>
                    </m:r>
                  </m:oMath>
                </a14:m>
                <a:r>
                  <a:rPr lang="tr-TR" altLang="en-US" sz="1900" dirty="0"/>
                  <a:t>,</a:t>
                </a:r>
              </a:p>
              <a:p>
                <a:pPr algn="l"/>
                <a:r>
                  <a:rPr lang="tr-TR" altLang="en-US" sz="1900" dirty="0"/>
                  <a:t>				</a:t>
                </a:r>
                <a14:m>
                  <m:oMath xmlns:m="http://schemas.openxmlformats.org/officeDocument/2006/math">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2</m:t>
                        </m:r>
                      </m:num>
                      <m:den>
                        <m:r>
                          <a:rPr lang="tr-TR" altLang="en-US" sz="1900">
                            <a:latin typeface="Cambria Math" panose="02040503050406030204" pitchFamily="18" charset="0"/>
                          </a:rPr>
                          <m:t>2</m:t>
                        </m:r>
                      </m:den>
                    </m:f>
                    <m:r>
                      <a:rPr lang="tr-TR" altLang="en-US" sz="1900">
                        <a:latin typeface="Cambria Math" panose="02040503050406030204" pitchFamily="18" charset="0"/>
                      </a:rPr>
                      <m:t>≤20</m:t>
                    </m:r>
                  </m:oMath>
                </a14:m>
                <a:endParaRPr lang="tr-TR" altLang="en-US" sz="1900" dirty="0"/>
              </a:p>
              <a:p>
                <a:pPr algn="l"/>
                <a:r>
                  <a:rPr lang="tr-TR" altLang="en-US" sz="1900" dirty="0"/>
                  <a:t>Amaç denklemi;</a:t>
                </a:r>
              </a:p>
              <a:p>
                <a:pPr algn="l"/>
                <a:r>
                  <a:rPr lang="tr-TR" altLang="en-US" sz="1900" dirty="0"/>
                  <a:t>			</a:t>
                </a:r>
                <a:r>
                  <a:rPr lang="tr-TR" altLang="en-US" sz="1900" dirty="0" err="1"/>
                  <a:t>Maks</a:t>
                </a:r>
                <a:r>
                  <a:rPr lang="tr-TR" altLang="en-US" sz="1900" dirty="0"/>
                  <a:t> Z = W1 +W2</a:t>
                </a:r>
              </a:p>
            </p:txBody>
          </p:sp>
        </mc:Choice>
        <mc:Fallback>
          <p:sp>
            <p:nvSpPr>
              <p:cNvPr id="2" name="İçerik Yer Tutucusu 1">
                <a:extLst>
                  <a:ext uri="{FF2B5EF4-FFF2-40B4-BE49-F238E27FC236}">
                    <a16:creationId xmlns:a16="http://schemas.microsoft.com/office/drawing/2014/main" id="{F18B53B7-4718-50DE-E9A3-768A6B9DF3BA}"/>
                  </a:ext>
                </a:extLst>
              </p:cNvPr>
              <p:cNvSpPr>
                <a:spLocks noGrp="1" noRot="1" noChangeAspect="1" noMove="1" noResize="1" noEditPoints="1" noAdjustHandles="1" noChangeArrowheads="1" noChangeShapeType="1" noTextEdit="1"/>
              </p:cNvSpPr>
              <p:nvPr>
                <p:ph idx="1"/>
              </p:nvPr>
            </p:nvSpPr>
            <p:spPr>
              <a:blipFill>
                <a:blip r:embed="rId2"/>
                <a:stretch>
                  <a:fillRect l="-653" t="-1750" r="-94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D8C295F9-3D26-106B-2EDF-0612A17A9E3C}"/>
              </a:ext>
            </a:extLst>
          </p:cNvPr>
          <p:cNvSpPr>
            <a:spLocks noGrp="1"/>
          </p:cNvSpPr>
          <p:nvPr>
            <p:ph type="title"/>
          </p:nvPr>
        </p:nvSpPr>
        <p:spPr/>
        <p:txBody>
          <a:bodyPr/>
          <a:lstStyle/>
          <a:p>
            <a:r>
              <a:rPr lang="tr-TR" dirty="0"/>
              <a:t>Vinç ile Taşıma</a:t>
            </a:r>
          </a:p>
        </p:txBody>
      </p:sp>
      <p:pic>
        <p:nvPicPr>
          <p:cNvPr id="5" name="Resim 4">
            <a:extLst>
              <a:ext uri="{FF2B5EF4-FFF2-40B4-BE49-F238E27FC236}">
                <a16:creationId xmlns:a16="http://schemas.microsoft.com/office/drawing/2014/main" id="{DDD40B5E-8C85-BDB4-9A64-C34779262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4509120"/>
            <a:ext cx="4600810" cy="2088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2621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33B5E94-747C-C951-8791-AD59F953EFFF}"/>
              </a:ext>
            </a:extLst>
          </p:cNvPr>
          <p:cNvSpPr>
            <a:spLocks noGrp="1"/>
          </p:cNvSpPr>
          <p:nvPr>
            <p:ph idx="1"/>
          </p:nvPr>
        </p:nvSpPr>
        <p:spPr/>
        <p:txBody>
          <a:bodyPr/>
          <a:lstStyle/>
          <a:p>
            <a:pPr>
              <a:buFont typeface="Arial" panose="020B0604020202020204" pitchFamily="34" charset="0"/>
              <a:buChar char="•"/>
            </a:pPr>
            <a:r>
              <a:rPr lang="tr-TR" dirty="0">
                <a:effectLst/>
              </a:rPr>
              <a:t>Dört ayrı zirai alanda ekim planlaması yapılmak istenmektedir. İlgili bölgelerin büyüklükleri </a:t>
            </a:r>
            <a:r>
              <a:rPr lang="tr-TR">
                <a:effectLst/>
              </a:rPr>
              <a:t>ve    su </a:t>
            </a:r>
            <a:r>
              <a:rPr lang="tr-TR" dirty="0">
                <a:effectLst/>
              </a:rPr>
              <a:t>dağıtım kapasiteleri Tabloda verilmiştir. Bölgelere dört farklı ürünün </a:t>
            </a:r>
            <a:r>
              <a:rPr lang="tr-TR">
                <a:effectLst/>
              </a:rPr>
              <a:t>ekilmesi                             düşünülmektedir</a:t>
            </a:r>
            <a:r>
              <a:rPr lang="tr-TR" dirty="0">
                <a:effectLst/>
              </a:rPr>
              <a:t>. Her bir ürüne ait maksimum kota, su tüketimi ve her bir ürüne ait net </a:t>
            </a:r>
            <a:r>
              <a:rPr lang="tr-TR">
                <a:effectLst/>
              </a:rPr>
              <a:t>gelir            tablosunda </a:t>
            </a:r>
            <a:r>
              <a:rPr lang="tr-TR" dirty="0">
                <a:effectLst/>
              </a:rPr>
              <a:t>görülmektedir. </a:t>
            </a:r>
          </a:p>
          <a:p>
            <a:pPr>
              <a:lnSpc>
                <a:spcPct val="100000"/>
              </a:lnSpc>
            </a:pPr>
            <a:r>
              <a:rPr lang="tr-TR" dirty="0">
                <a:effectLst/>
              </a:rPr>
              <a:t>a. Karı maksimize edecek doğrusal programlama modelini kurunuz,</a:t>
            </a:r>
          </a:p>
          <a:p>
            <a:r>
              <a:rPr lang="tr-TR" dirty="0">
                <a:effectLst/>
              </a:rPr>
              <a:t>b. Ekim yapılacak her bölgede, yapılan ekimle kapasiteleri arasında bir denklik arandığına göre, ilgili dengeleme kısıtını modele dahil ediniz.</a:t>
            </a:r>
            <a:endParaRPr lang="tr-TR" dirty="0"/>
          </a:p>
        </p:txBody>
      </p:sp>
      <p:sp>
        <p:nvSpPr>
          <p:cNvPr id="3" name="Başlık 2">
            <a:extLst>
              <a:ext uri="{FF2B5EF4-FFF2-40B4-BE49-F238E27FC236}">
                <a16:creationId xmlns:a16="http://schemas.microsoft.com/office/drawing/2014/main" id="{24F46B13-D9A9-4FE3-11F1-F9A5DD34220B}"/>
              </a:ext>
            </a:extLst>
          </p:cNvPr>
          <p:cNvSpPr>
            <a:spLocks noGrp="1"/>
          </p:cNvSpPr>
          <p:nvPr>
            <p:ph type="title"/>
          </p:nvPr>
        </p:nvSpPr>
        <p:spPr/>
        <p:txBody>
          <a:bodyPr/>
          <a:lstStyle/>
          <a:p>
            <a:r>
              <a:rPr lang="tr-TR" dirty="0"/>
              <a:t>Tarım Planlaması</a:t>
            </a:r>
          </a:p>
        </p:txBody>
      </p:sp>
      <p:pic>
        <p:nvPicPr>
          <p:cNvPr id="5" name="Resim 4">
            <a:extLst>
              <a:ext uri="{FF2B5EF4-FFF2-40B4-BE49-F238E27FC236}">
                <a16:creationId xmlns:a16="http://schemas.microsoft.com/office/drawing/2014/main" id="{2301842A-9767-7FC7-BF32-5C00AF0A6CA3}"/>
              </a:ext>
            </a:extLst>
          </p:cNvPr>
          <p:cNvPicPr>
            <a:picLocks noChangeAspect="1"/>
          </p:cNvPicPr>
          <p:nvPr/>
        </p:nvPicPr>
        <p:blipFill>
          <a:blip r:embed="rId2"/>
          <a:stretch>
            <a:fillRect/>
          </a:stretch>
        </p:blipFill>
        <p:spPr>
          <a:xfrm>
            <a:off x="527267" y="3645024"/>
            <a:ext cx="4038203" cy="1179475"/>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C9EB040F-2F1C-F428-BFB4-AD7F620F220B}"/>
              </a:ext>
            </a:extLst>
          </p:cNvPr>
          <p:cNvPicPr>
            <a:picLocks noChangeAspect="1"/>
          </p:cNvPicPr>
          <p:nvPr/>
        </p:nvPicPr>
        <p:blipFill>
          <a:blip r:embed="rId3"/>
          <a:stretch>
            <a:fillRect/>
          </a:stretch>
        </p:blipFill>
        <p:spPr>
          <a:xfrm>
            <a:off x="4710261" y="3645024"/>
            <a:ext cx="4038203" cy="12058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6116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ABE6E46-E416-DDC7-170D-E5C2787039F3}"/>
              </a:ext>
            </a:extLst>
          </p:cNvPr>
          <p:cNvSpPr>
            <a:spLocks noGrp="1"/>
          </p:cNvSpPr>
          <p:nvPr>
            <p:ph idx="1"/>
          </p:nvPr>
        </p:nvSpPr>
        <p:spPr/>
        <p:txBody>
          <a:bodyPr>
            <a:normAutofit/>
          </a:bodyPr>
          <a:lstStyle/>
          <a:p>
            <a:pPr algn="l"/>
            <a:r>
              <a:rPr lang="tr-TR" altLang="en-US" dirty="0"/>
              <a:t>xij : i. bölgeye ekilen j. ürünü miktarını (1: Pancar, 2: Pamuk, 3: Buğday, 4: Arpa) göstermek üzere,</a:t>
            </a:r>
          </a:p>
          <a:p>
            <a:pPr algn="l"/>
            <a:endParaRPr lang="tr-TR" altLang="en-US" dirty="0"/>
          </a:p>
          <a:p>
            <a:r>
              <a:rPr lang="pl-PL" altLang="en-US" dirty="0"/>
              <a:t>a. Max Z = </a:t>
            </a:r>
            <a:r>
              <a:rPr lang="pl-PL" altLang="en-US"/>
              <a:t>900  </a:t>
            </a:r>
            <a:r>
              <a:rPr lang="pl-PL" altLang="en-US" dirty="0"/>
              <a:t>(x11 + x21 + x31 + x41) </a:t>
            </a:r>
            <a:r>
              <a:rPr lang="pl-PL" altLang="en-US"/>
              <a:t>+ 750 </a:t>
            </a:r>
            <a:r>
              <a:rPr lang="pl-PL" altLang="en-US" dirty="0"/>
              <a:t>(x12 + x22 + x32 + x42</a:t>
            </a:r>
            <a:r>
              <a:rPr lang="pl-PL" altLang="en-US"/>
              <a:t>)+</a:t>
            </a:r>
            <a:r>
              <a:rPr lang="tr-TR" altLang="en-US"/>
              <a:t> 325 </a:t>
            </a:r>
            <a:r>
              <a:rPr lang="tr-TR" altLang="en-US" dirty="0"/>
              <a:t>(x13 + x23 + x33 + x43) </a:t>
            </a:r>
            <a:r>
              <a:rPr lang="tr-TR" altLang="en-US"/>
              <a:t>+ 220 </a:t>
            </a:r>
            <a:r>
              <a:rPr lang="tr-TR" altLang="en-US" dirty="0"/>
              <a:t>(x14 + x24 + x34 + x44)</a:t>
            </a:r>
          </a:p>
          <a:p>
            <a:endParaRPr lang="tr-TR" altLang="en-US"/>
          </a:p>
          <a:p>
            <a:r>
              <a:rPr lang="tr-TR" altLang="en-US"/>
              <a:t>Sulama </a:t>
            </a:r>
            <a:r>
              <a:rPr lang="tr-TR" altLang="en-US" dirty="0"/>
              <a:t>kısıtları;</a:t>
            </a:r>
          </a:p>
          <a:p>
            <a:pPr lvl="1"/>
            <a:r>
              <a:rPr lang="tr-TR" altLang="en-US" dirty="0"/>
              <a:t>3x11 + 2x12 + x13 + 2x14 ≤ 650</a:t>
            </a:r>
          </a:p>
          <a:p>
            <a:pPr lvl="1"/>
            <a:r>
              <a:rPr lang="tr-TR" altLang="en-US" dirty="0"/>
              <a:t>3x21 + 2x22 + x23 + 2x24 ≤ 900</a:t>
            </a:r>
          </a:p>
          <a:p>
            <a:pPr lvl="1"/>
            <a:r>
              <a:rPr lang="tr-TR" altLang="en-US" dirty="0"/>
              <a:t>3x31 + 2x32 + x33 + 2x34 ≤ 475</a:t>
            </a:r>
          </a:p>
          <a:p>
            <a:pPr lvl="1"/>
            <a:r>
              <a:rPr lang="tr-TR" altLang="en-US" dirty="0"/>
              <a:t>3x41 + 2x42 + x43 + 2x44 ≤ 750		</a:t>
            </a:r>
          </a:p>
          <a:p>
            <a:endParaRPr lang="tr-TR" altLang="en-US" dirty="0"/>
          </a:p>
          <a:p>
            <a:r>
              <a:rPr lang="tr-TR" altLang="en-US" dirty="0"/>
              <a:t>Kapasite kısıtları;</a:t>
            </a:r>
          </a:p>
          <a:p>
            <a:pPr lvl="1"/>
            <a:r>
              <a:rPr lang="tr-TR" altLang="en-US" dirty="0"/>
              <a:t>x11 + x21 + x31 + x41 ≤ 650</a:t>
            </a:r>
          </a:p>
          <a:p>
            <a:pPr lvl="1"/>
            <a:r>
              <a:rPr lang="tr-TR" altLang="en-US" dirty="0"/>
              <a:t>x12 + x22 + x32 + x42 ≤ 550</a:t>
            </a:r>
          </a:p>
          <a:p>
            <a:pPr lvl="1"/>
            <a:r>
              <a:rPr lang="tr-TR" altLang="en-US" dirty="0"/>
              <a:t>x13 + x23 + x33 + x43 ≤ 450</a:t>
            </a:r>
          </a:p>
          <a:p>
            <a:pPr lvl="1"/>
            <a:r>
              <a:rPr lang="tr-TR" altLang="en-US" dirty="0"/>
              <a:t>x14 + x24 + x34 + x44 ≤ 450</a:t>
            </a:r>
          </a:p>
          <a:p>
            <a:pPr lvl="1"/>
            <a:endParaRPr lang="tr-TR" altLang="en-US" dirty="0"/>
          </a:p>
          <a:p>
            <a:pPr algn="l"/>
            <a:endParaRPr lang="tr-TR" altLang="en-US" dirty="0"/>
          </a:p>
        </p:txBody>
      </p:sp>
      <p:sp>
        <p:nvSpPr>
          <p:cNvPr id="3" name="Başlık 2">
            <a:extLst>
              <a:ext uri="{FF2B5EF4-FFF2-40B4-BE49-F238E27FC236}">
                <a16:creationId xmlns:a16="http://schemas.microsoft.com/office/drawing/2014/main" id="{7820C841-28E7-0175-FC7B-87251EAB73FC}"/>
              </a:ext>
            </a:extLst>
          </p:cNvPr>
          <p:cNvSpPr>
            <a:spLocks noGrp="1"/>
          </p:cNvSpPr>
          <p:nvPr>
            <p:ph type="title"/>
          </p:nvPr>
        </p:nvSpPr>
        <p:spPr/>
        <p:txBody>
          <a:bodyPr/>
          <a:lstStyle/>
          <a:p>
            <a:r>
              <a:rPr lang="tr-TR" dirty="0"/>
              <a:t>Tarım Planlaması</a:t>
            </a:r>
          </a:p>
        </p:txBody>
      </p:sp>
      <p:sp>
        <p:nvSpPr>
          <p:cNvPr id="5" name="Metin kutusu 4">
            <a:extLst>
              <a:ext uri="{FF2B5EF4-FFF2-40B4-BE49-F238E27FC236}">
                <a16:creationId xmlns:a16="http://schemas.microsoft.com/office/drawing/2014/main" id="{C6451C7A-1FF0-47F5-2451-F5D45DF4F2D6}"/>
              </a:ext>
            </a:extLst>
          </p:cNvPr>
          <p:cNvSpPr txBox="1"/>
          <p:nvPr/>
        </p:nvSpPr>
        <p:spPr>
          <a:xfrm>
            <a:off x="4355976" y="2996952"/>
            <a:ext cx="4591050" cy="1477328"/>
          </a:xfrm>
          <a:prstGeom prst="rect">
            <a:avLst/>
          </a:prstGeom>
          <a:noFill/>
        </p:spPr>
        <p:txBody>
          <a:bodyPr wrap="square">
            <a:spAutoFit/>
          </a:bodyPr>
          <a:lstStyle/>
          <a:p>
            <a:pPr algn="l"/>
            <a:r>
              <a:rPr lang="tr-TR" altLang="en-US"/>
              <a:t>Kullanılabilir alan;</a:t>
            </a:r>
          </a:p>
          <a:p>
            <a:pPr lvl="1"/>
            <a:r>
              <a:rPr lang="tr-TR" altLang="en-US"/>
              <a:t>x11 + x12 + x13 + x14 ≤ 450</a:t>
            </a:r>
          </a:p>
          <a:p>
            <a:pPr lvl="1"/>
            <a:r>
              <a:rPr lang="tr-TR" altLang="en-US"/>
              <a:t>x21 + x22 + x23 + x24 ≤ 500</a:t>
            </a:r>
          </a:p>
          <a:p>
            <a:pPr lvl="1"/>
            <a:r>
              <a:rPr lang="tr-TR" altLang="en-US"/>
              <a:t>x31 + x32 + x33 + x34 ≤ 325</a:t>
            </a:r>
          </a:p>
          <a:p>
            <a:pPr lvl="1"/>
            <a:r>
              <a:rPr lang="tr-TR" altLang="en-US"/>
              <a:t>x41 + x42 + x43 + x44 ≤ 550</a:t>
            </a:r>
            <a:endParaRPr lang="tr-TR"/>
          </a:p>
        </p:txBody>
      </p:sp>
    </p:spTree>
    <p:extLst>
      <p:ext uri="{BB962C8B-B14F-4D97-AF65-F5344CB8AC3E}">
        <p14:creationId xmlns:p14="http://schemas.microsoft.com/office/powerpoint/2010/main" val="1848459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BCCCE4D-0DD4-9CCD-1F06-2CEB127F11A2}"/>
              </a:ext>
            </a:extLst>
          </p:cNvPr>
          <p:cNvSpPr>
            <a:spLocks noGrp="1"/>
          </p:cNvSpPr>
          <p:nvPr>
            <p:ph idx="1"/>
          </p:nvPr>
        </p:nvSpPr>
        <p:spPr/>
        <p:txBody>
          <a:bodyPr/>
          <a:lstStyle/>
          <a:p>
            <a:r>
              <a:rPr lang="tr-TR" dirty="0"/>
              <a:t>b. Denklik kısıtları</a:t>
            </a:r>
          </a:p>
        </p:txBody>
      </p:sp>
      <p:sp>
        <p:nvSpPr>
          <p:cNvPr id="3" name="Başlık 2">
            <a:extLst>
              <a:ext uri="{FF2B5EF4-FFF2-40B4-BE49-F238E27FC236}">
                <a16:creationId xmlns:a16="http://schemas.microsoft.com/office/drawing/2014/main" id="{9BC31E21-4E56-11DC-E978-88719D02D1F2}"/>
              </a:ext>
            </a:extLst>
          </p:cNvPr>
          <p:cNvSpPr>
            <a:spLocks noGrp="1"/>
          </p:cNvSpPr>
          <p:nvPr>
            <p:ph type="title"/>
          </p:nvPr>
        </p:nvSpPr>
        <p:spPr/>
        <p:txBody>
          <a:bodyPr/>
          <a:lstStyle/>
          <a:p>
            <a:r>
              <a:rPr lang="tr-TR" dirty="0"/>
              <a:t>Tarım Planlaması</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FEE8134-3AC4-A8D3-329E-42DE2763B0A5}"/>
                  </a:ext>
                </a:extLst>
              </p:cNvPr>
              <p:cNvSpPr txBox="1"/>
              <p:nvPr/>
            </p:nvSpPr>
            <p:spPr>
              <a:xfrm>
                <a:off x="0" y="2060848"/>
                <a:ext cx="8942076" cy="547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tr-TR" altLang="en-US" sz="1600" i="1" smtClean="0">
                              <a:latin typeface="Cambria Math" panose="02040503050406030204" pitchFamily="18" charset="0"/>
                            </a:rPr>
                          </m:ctrlPr>
                        </m:fPr>
                        <m:num>
                          <m:r>
                            <m:rPr>
                              <m:nor/>
                            </m:rPr>
                            <a:rPr lang="tr-TR" altLang="en-US" sz="1600"/>
                            <m:t>x</m:t>
                          </m:r>
                          <m:r>
                            <m:rPr>
                              <m:nor/>
                            </m:rPr>
                            <a:rPr lang="tr-TR" altLang="en-US" sz="1600" i="0"/>
                            <m:t>11 + </m:t>
                          </m:r>
                          <m:r>
                            <m:rPr>
                              <m:nor/>
                            </m:rPr>
                            <a:rPr lang="tr-TR" altLang="en-US" sz="1600"/>
                            <m:t>x</m:t>
                          </m:r>
                          <m:r>
                            <m:rPr>
                              <m:nor/>
                            </m:rPr>
                            <a:rPr lang="tr-TR" altLang="en-US" sz="1600" i="0"/>
                            <m:t>21 + </m:t>
                          </m:r>
                          <m:r>
                            <m:rPr>
                              <m:nor/>
                            </m:rPr>
                            <a:rPr lang="tr-TR" altLang="en-US" sz="1600"/>
                            <m:t>x</m:t>
                          </m:r>
                          <m:r>
                            <m:rPr>
                              <m:nor/>
                            </m:rPr>
                            <a:rPr lang="tr-TR" altLang="en-US" sz="1600" i="0"/>
                            <m:t>31 + </m:t>
                          </m:r>
                          <m:r>
                            <m:rPr>
                              <m:nor/>
                            </m:rPr>
                            <a:rPr lang="tr-TR" altLang="en-US" sz="1600"/>
                            <m:t>x</m:t>
                          </m:r>
                          <m:r>
                            <m:rPr>
                              <m:nor/>
                            </m:rPr>
                            <a:rPr lang="tr-TR" altLang="en-US" sz="1600" i="0"/>
                            <m:t>41</m:t>
                          </m:r>
                        </m:num>
                        <m:den>
                          <m:r>
                            <a:rPr lang="tr-TR" altLang="en-US" sz="1600" b="0" i="1" smtClean="0">
                              <a:latin typeface="Cambria Math" panose="02040503050406030204" pitchFamily="18" charset="0"/>
                            </a:rPr>
                            <m:t>450</m:t>
                          </m:r>
                        </m:den>
                      </m:f>
                      <m:r>
                        <a:rPr lang="tr-TR" altLang="en-US" sz="1600" b="0" i="1" smtClean="0">
                          <a:latin typeface="Cambria Math" panose="02040503050406030204" pitchFamily="18" charset="0"/>
                        </a:rPr>
                        <m:t>=</m:t>
                      </m:r>
                      <m:f>
                        <m:fPr>
                          <m:ctrlPr>
                            <a:rPr lang="tr-TR" altLang="en-US" sz="1600" b="0" i="1" smtClean="0">
                              <a:latin typeface="Cambria Math" panose="02040503050406030204" pitchFamily="18" charset="0"/>
                            </a:rPr>
                          </m:ctrlPr>
                        </m:fPr>
                        <m:num>
                          <m:r>
                            <m:rPr>
                              <m:nor/>
                            </m:rPr>
                            <a:rPr lang="tr-TR" altLang="en-US" sz="1600"/>
                            <m:t>x</m:t>
                          </m:r>
                          <m:r>
                            <m:rPr>
                              <m:nor/>
                            </m:rPr>
                            <a:rPr lang="tr-TR" altLang="en-US" sz="1600" i="0"/>
                            <m:t>12 + </m:t>
                          </m:r>
                          <m:r>
                            <m:rPr>
                              <m:nor/>
                            </m:rPr>
                            <a:rPr lang="tr-TR" altLang="en-US" sz="1600"/>
                            <m:t>x</m:t>
                          </m:r>
                          <m:r>
                            <m:rPr>
                              <m:nor/>
                            </m:rPr>
                            <a:rPr lang="tr-TR" altLang="en-US" sz="1600" i="0"/>
                            <m:t>22 + </m:t>
                          </m:r>
                          <m:r>
                            <m:rPr>
                              <m:nor/>
                            </m:rPr>
                            <a:rPr lang="tr-TR" altLang="en-US" sz="1600"/>
                            <m:t>x</m:t>
                          </m:r>
                          <m:r>
                            <m:rPr>
                              <m:nor/>
                            </m:rPr>
                            <a:rPr lang="tr-TR" altLang="en-US" sz="1600" i="0"/>
                            <m:t>32 + </m:t>
                          </m:r>
                          <m:r>
                            <m:rPr>
                              <m:nor/>
                            </m:rPr>
                            <a:rPr lang="tr-TR" altLang="en-US" sz="1600"/>
                            <m:t>x</m:t>
                          </m:r>
                          <m:r>
                            <m:rPr>
                              <m:nor/>
                            </m:rPr>
                            <a:rPr lang="tr-TR" altLang="en-US" sz="1600" i="0"/>
                            <m:t>42</m:t>
                          </m:r>
                        </m:num>
                        <m:den>
                          <m:r>
                            <a:rPr lang="tr-TR" altLang="en-US" sz="1600" b="0" i="1" smtClean="0">
                              <a:latin typeface="Cambria Math" panose="02040503050406030204" pitchFamily="18" charset="0"/>
                            </a:rPr>
                            <m:t>500</m:t>
                          </m:r>
                        </m:den>
                      </m:f>
                      <m:r>
                        <a:rPr lang="tr-TR" altLang="en-US" sz="1600" b="0" i="1" smtClean="0">
                          <a:latin typeface="Cambria Math" panose="02040503050406030204" pitchFamily="18" charset="0"/>
                        </a:rPr>
                        <m:t>=</m:t>
                      </m:r>
                      <m:f>
                        <m:fPr>
                          <m:ctrlPr>
                            <a:rPr lang="tr-TR" altLang="en-US" sz="1600" b="0" i="1" smtClean="0">
                              <a:latin typeface="Cambria Math" panose="02040503050406030204" pitchFamily="18" charset="0"/>
                            </a:rPr>
                          </m:ctrlPr>
                        </m:fPr>
                        <m:num>
                          <m:r>
                            <m:rPr>
                              <m:nor/>
                            </m:rPr>
                            <a:rPr lang="tr-TR" altLang="en-US" sz="1600"/>
                            <m:t>x</m:t>
                          </m:r>
                          <m:r>
                            <m:rPr>
                              <m:nor/>
                            </m:rPr>
                            <a:rPr lang="tr-TR" altLang="en-US" sz="1600" i="0"/>
                            <m:t>13 + </m:t>
                          </m:r>
                          <m:r>
                            <m:rPr>
                              <m:nor/>
                            </m:rPr>
                            <a:rPr lang="tr-TR" altLang="en-US" sz="1600"/>
                            <m:t>x</m:t>
                          </m:r>
                          <m:r>
                            <m:rPr>
                              <m:nor/>
                            </m:rPr>
                            <a:rPr lang="tr-TR" altLang="en-US" sz="1600" i="0"/>
                            <m:t>23 + </m:t>
                          </m:r>
                          <m:r>
                            <m:rPr>
                              <m:nor/>
                            </m:rPr>
                            <a:rPr lang="tr-TR" altLang="en-US" sz="1600"/>
                            <m:t>x</m:t>
                          </m:r>
                          <m:r>
                            <m:rPr>
                              <m:nor/>
                            </m:rPr>
                            <a:rPr lang="tr-TR" altLang="en-US" sz="1600" i="0"/>
                            <m:t>33 + </m:t>
                          </m:r>
                          <m:r>
                            <m:rPr>
                              <m:nor/>
                            </m:rPr>
                            <a:rPr lang="tr-TR" altLang="en-US" sz="1600"/>
                            <m:t>x</m:t>
                          </m:r>
                          <m:r>
                            <m:rPr>
                              <m:nor/>
                            </m:rPr>
                            <a:rPr lang="tr-TR" altLang="en-US" sz="1600" i="0"/>
                            <m:t>43</m:t>
                          </m:r>
                        </m:num>
                        <m:den>
                          <m:r>
                            <a:rPr lang="tr-TR" altLang="en-US" sz="1600" b="0" i="1" smtClean="0">
                              <a:latin typeface="Cambria Math" panose="02040503050406030204" pitchFamily="18" charset="0"/>
                            </a:rPr>
                            <m:t>325</m:t>
                          </m:r>
                        </m:den>
                      </m:f>
                      <m:r>
                        <a:rPr lang="tr-TR" altLang="en-US" sz="1600" b="0" i="1" smtClean="0">
                          <a:latin typeface="Cambria Math" panose="02040503050406030204" pitchFamily="18" charset="0"/>
                        </a:rPr>
                        <m:t>=</m:t>
                      </m:r>
                      <m:f>
                        <m:fPr>
                          <m:ctrlPr>
                            <a:rPr lang="tr-TR" altLang="en-US" sz="1600" b="0" i="1" smtClean="0">
                              <a:latin typeface="Cambria Math" panose="02040503050406030204" pitchFamily="18" charset="0"/>
                            </a:rPr>
                          </m:ctrlPr>
                        </m:fPr>
                        <m:num>
                          <m:r>
                            <m:rPr>
                              <m:nor/>
                            </m:rPr>
                            <a:rPr lang="tr-TR" altLang="en-US" sz="1600"/>
                            <m:t>x</m:t>
                          </m:r>
                          <m:r>
                            <m:rPr>
                              <m:nor/>
                            </m:rPr>
                            <a:rPr lang="tr-TR" altLang="en-US" sz="1600" i="0"/>
                            <m:t>14 + </m:t>
                          </m:r>
                          <m:r>
                            <m:rPr>
                              <m:nor/>
                            </m:rPr>
                            <a:rPr lang="tr-TR" altLang="en-US" sz="1600"/>
                            <m:t>x</m:t>
                          </m:r>
                          <m:r>
                            <m:rPr>
                              <m:nor/>
                            </m:rPr>
                            <a:rPr lang="tr-TR" altLang="en-US" sz="1600" i="0"/>
                            <m:t>24 + </m:t>
                          </m:r>
                          <m:r>
                            <m:rPr>
                              <m:nor/>
                            </m:rPr>
                            <a:rPr lang="tr-TR" altLang="en-US" sz="1600"/>
                            <m:t>x</m:t>
                          </m:r>
                          <m:r>
                            <m:rPr>
                              <m:nor/>
                            </m:rPr>
                            <a:rPr lang="tr-TR" altLang="en-US" sz="1600" i="0"/>
                            <m:t>34 + </m:t>
                          </m:r>
                          <m:r>
                            <m:rPr>
                              <m:nor/>
                            </m:rPr>
                            <a:rPr lang="tr-TR" altLang="en-US" sz="1600"/>
                            <m:t>x</m:t>
                          </m:r>
                          <m:r>
                            <m:rPr>
                              <m:nor/>
                            </m:rPr>
                            <a:rPr lang="tr-TR" altLang="en-US" sz="1600" i="0"/>
                            <m:t>44</m:t>
                          </m:r>
                        </m:num>
                        <m:den>
                          <m:r>
                            <a:rPr lang="tr-TR" altLang="en-US" sz="1600" b="0" i="1" smtClean="0">
                              <a:latin typeface="Cambria Math" panose="02040503050406030204" pitchFamily="18" charset="0"/>
                            </a:rPr>
                            <m:t>550</m:t>
                          </m:r>
                        </m:den>
                      </m:f>
                    </m:oMath>
                  </m:oMathPara>
                </a14:m>
                <a:endParaRPr lang="tr-TR" sz="1600" dirty="0"/>
              </a:p>
            </p:txBody>
          </p:sp>
        </mc:Choice>
        <mc:Fallback xmlns="">
          <p:sp>
            <p:nvSpPr>
              <p:cNvPr id="5" name="Metin kutusu 4">
                <a:extLst>
                  <a:ext uri="{FF2B5EF4-FFF2-40B4-BE49-F238E27FC236}">
                    <a16:creationId xmlns:a16="http://schemas.microsoft.com/office/drawing/2014/main" id="{FFEE8134-3AC4-A8D3-329E-42DE2763B0A5}"/>
                  </a:ext>
                </a:extLst>
              </p:cNvPr>
              <p:cNvSpPr txBox="1">
                <a:spLocks noRot="1" noChangeAspect="1" noMove="1" noResize="1" noEditPoints="1" noAdjustHandles="1" noChangeArrowheads="1" noChangeShapeType="1" noTextEdit="1"/>
              </p:cNvSpPr>
              <p:nvPr/>
            </p:nvSpPr>
            <p:spPr>
              <a:xfrm>
                <a:off x="0" y="2060848"/>
                <a:ext cx="8942076" cy="547907"/>
              </a:xfrm>
              <a:prstGeom prst="rect">
                <a:avLst/>
              </a:prstGeom>
              <a:blipFill>
                <a:blip r:embed="rId2"/>
                <a:stretch>
                  <a:fillRect/>
                </a:stretch>
              </a:blipFill>
            </p:spPr>
            <p:txBody>
              <a:bodyPr/>
              <a:lstStyle/>
              <a:p>
                <a:r>
                  <a:rPr lang="tr-TR">
                    <a:noFill/>
                  </a:rPr>
                  <a:t> </a:t>
                </a:r>
              </a:p>
            </p:txBody>
          </p:sp>
        </mc:Fallback>
      </mc:AlternateContent>
      <p:sp>
        <p:nvSpPr>
          <p:cNvPr id="7" name="Metin kutusu 6">
            <a:extLst>
              <a:ext uri="{FF2B5EF4-FFF2-40B4-BE49-F238E27FC236}">
                <a16:creationId xmlns:a16="http://schemas.microsoft.com/office/drawing/2014/main" id="{5A3567BF-DBC9-88AA-85C9-5E8D8D1A2F16}"/>
              </a:ext>
            </a:extLst>
          </p:cNvPr>
          <p:cNvSpPr txBox="1"/>
          <p:nvPr/>
        </p:nvSpPr>
        <p:spPr>
          <a:xfrm>
            <a:off x="827584" y="3325895"/>
            <a:ext cx="7920880" cy="1708160"/>
          </a:xfrm>
          <a:prstGeom prst="rect">
            <a:avLst/>
          </a:prstGeom>
          <a:noFill/>
        </p:spPr>
        <p:txBody>
          <a:bodyPr wrap="square">
            <a:spAutoFit/>
          </a:bodyPr>
          <a:lstStyle/>
          <a:p>
            <a:pPr algn="l"/>
            <a:r>
              <a:rPr lang="tr-TR" altLang="en-US" sz="1500" i="1" dirty="0">
                <a:solidFill>
                  <a:schemeClr val="tx1">
                    <a:lumMod val="65000"/>
                    <a:lumOff val="35000"/>
                  </a:schemeClr>
                </a:solidFill>
                <a:latin typeface="+mj-lt"/>
                <a:ea typeface="맑은 고딕" pitchFamily="50" charset="-127"/>
              </a:rPr>
              <a:t>Buradan aşağıdaki kısıtlar elde edilir;</a:t>
            </a:r>
          </a:p>
          <a:p>
            <a:pPr algn="l"/>
            <a:endParaRPr lang="tr-TR" altLang="en-US" sz="1500" i="1" dirty="0">
              <a:solidFill>
                <a:schemeClr val="tx1">
                  <a:lumMod val="65000"/>
                  <a:lumOff val="35000"/>
                </a:schemeClr>
              </a:solidFill>
              <a:latin typeface="+mj-lt"/>
              <a:ea typeface="맑은 고딕" pitchFamily="50" charset="-127"/>
            </a:endParaRPr>
          </a:p>
          <a:p>
            <a:pPr algn="l"/>
            <a:r>
              <a:rPr lang="tr-TR" altLang="en-US" sz="1500" i="1" dirty="0">
                <a:solidFill>
                  <a:schemeClr val="tx1">
                    <a:lumMod val="65000"/>
                    <a:lumOff val="35000"/>
                  </a:schemeClr>
                </a:solidFill>
                <a:latin typeface="+mj-lt"/>
                <a:ea typeface="맑은 고딕" pitchFamily="50" charset="-127"/>
              </a:rPr>
              <a:t>550 × (x13 + x23 + x33 + x43) − 325 × (x14 + x24 + x34 + x44) = 0</a:t>
            </a:r>
          </a:p>
          <a:p>
            <a:pPr algn="l"/>
            <a:endParaRPr lang="tr-TR" altLang="en-US" sz="1500" i="1" dirty="0">
              <a:solidFill>
                <a:schemeClr val="tx1">
                  <a:lumMod val="65000"/>
                  <a:lumOff val="35000"/>
                </a:schemeClr>
              </a:solidFill>
              <a:latin typeface="+mj-lt"/>
              <a:ea typeface="맑은 고딕" pitchFamily="50" charset="-127"/>
            </a:endParaRPr>
          </a:p>
          <a:p>
            <a:pPr algn="l"/>
            <a:r>
              <a:rPr lang="tr-TR" altLang="en-US" sz="1500" i="1" dirty="0">
                <a:solidFill>
                  <a:schemeClr val="tx1">
                    <a:lumMod val="65000"/>
                    <a:lumOff val="35000"/>
                  </a:schemeClr>
                </a:solidFill>
                <a:latin typeface="+mj-lt"/>
                <a:ea typeface="맑은 고딕" pitchFamily="50" charset="-127"/>
              </a:rPr>
              <a:t>500 × (x11 + x21 + x31 + x41) − 450 × (x12 + x22 + x32 + x42) = 0</a:t>
            </a:r>
          </a:p>
          <a:p>
            <a:pPr algn="l"/>
            <a:endParaRPr lang="tr-TR" altLang="en-US" sz="1500" i="1" dirty="0">
              <a:solidFill>
                <a:schemeClr val="tx1">
                  <a:lumMod val="65000"/>
                  <a:lumOff val="35000"/>
                </a:schemeClr>
              </a:solidFill>
              <a:latin typeface="+mj-lt"/>
              <a:ea typeface="맑은 고딕" pitchFamily="50" charset="-127"/>
            </a:endParaRPr>
          </a:p>
          <a:p>
            <a:pPr algn="l"/>
            <a:r>
              <a:rPr lang="tr-TR" altLang="en-US" sz="1500" i="1" dirty="0">
                <a:solidFill>
                  <a:schemeClr val="tx1">
                    <a:lumMod val="65000"/>
                    <a:lumOff val="35000"/>
                  </a:schemeClr>
                </a:solidFill>
                <a:latin typeface="+mj-lt"/>
                <a:ea typeface="맑은 고딕" pitchFamily="50" charset="-127"/>
              </a:rPr>
              <a:t>550 × (x11 + x21 + x31 + x41) − 450 × (x14 + x24 + x34 + x44) = 0</a:t>
            </a:r>
          </a:p>
        </p:txBody>
      </p:sp>
    </p:spTree>
    <p:extLst>
      <p:ext uri="{BB962C8B-B14F-4D97-AF65-F5344CB8AC3E}">
        <p14:creationId xmlns:p14="http://schemas.microsoft.com/office/powerpoint/2010/main" val="1235502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765B827-9154-1220-4C1B-E406B8100E24}"/>
              </a:ext>
            </a:extLst>
          </p:cNvPr>
          <p:cNvSpPr>
            <a:spLocks noGrp="1"/>
          </p:cNvSpPr>
          <p:nvPr>
            <p:ph idx="1"/>
          </p:nvPr>
        </p:nvSpPr>
        <p:spPr/>
        <p:txBody>
          <a:bodyPr>
            <a:normAutofit fontScale="92500" lnSpcReduction="10000"/>
          </a:bodyPr>
          <a:lstStyle/>
          <a:p>
            <a:r>
              <a:rPr lang="tr-TR" dirty="0">
                <a:effectLst/>
              </a:rPr>
              <a:t>Beş günlük yiyecek ihtiyacını karşılayan bir lokantacı günlük temiz havlu </a:t>
            </a:r>
            <a:r>
              <a:rPr lang="tr-TR" dirty="0" err="1">
                <a:effectLst/>
              </a:rPr>
              <a:t>tedarikleme</a:t>
            </a:r>
            <a:r>
              <a:rPr lang="tr-TR" dirty="0">
                <a:effectLst/>
              </a:rPr>
              <a:t> konusunda bir </a:t>
            </a:r>
            <a:r>
              <a:rPr lang="tr-TR">
                <a:effectLst/>
              </a:rPr>
              <a:t>karar   problemi </a:t>
            </a:r>
            <a:r>
              <a:rPr lang="tr-TR" dirty="0">
                <a:effectLst/>
              </a:rPr>
              <a:t>ile karşı karşıyadır. Beş günlük ihtiyacının sırayla 110, 210, 190, 120 ve 100 </a:t>
            </a:r>
            <a:r>
              <a:rPr lang="tr-TR">
                <a:effectLst/>
              </a:rPr>
              <a:t>olduğunu             bilmektedir</a:t>
            </a:r>
            <a:r>
              <a:rPr lang="tr-TR" dirty="0">
                <a:effectLst/>
              </a:rPr>
              <a:t>. Bu alternatifler şunlardır:</a:t>
            </a:r>
          </a:p>
          <a:p>
            <a:pPr>
              <a:lnSpc>
                <a:spcPct val="100000"/>
              </a:lnSpc>
              <a:buFont typeface="Arial" panose="020B0604020202020204" pitchFamily="34" charset="0"/>
              <a:buChar char="•"/>
            </a:pPr>
            <a:r>
              <a:rPr lang="tr-TR" dirty="0">
                <a:effectLst/>
              </a:rPr>
              <a:t>Yeni bir havlunun satın alma fiyatı 10 ₺'</a:t>
            </a:r>
            <a:r>
              <a:rPr lang="tr-TR" dirty="0" err="1">
                <a:effectLst/>
              </a:rPr>
              <a:t>dir</a:t>
            </a:r>
            <a:r>
              <a:rPr lang="tr-TR" dirty="0">
                <a:effectLst/>
              </a:rPr>
              <a:t>.</a:t>
            </a:r>
          </a:p>
          <a:p>
            <a:pPr>
              <a:lnSpc>
                <a:spcPct val="100000"/>
              </a:lnSpc>
              <a:buFont typeface="Arial" panose="020B0604020202020204" pitchFamily="34" charset="0"/>
              <a:buChar char="•"/>
            </a:pPr>
            <a:r>
              <a:rPr lang="tr-TR" dirty="0">
                <a:effectLst/>
              </a:rPr>
              <a:t>Parça başına 3 ₺ maliyetle 48 saat veya 5 ₺ maliyette 24 saat serviste kalabilen </a:t>
            </a:r>
            <a:r>
              <a:rPr lang="tr-TR">
                <a:effectLst/>
              </a:rPr>
              <a:t>kirli havlular                 </a:t>
            </a:r>
            <a:r>
              <a:rPr lang="tr-TR" dirty="0">
                <a:effectLst/>
              </a:rPr>
              <a:t>çamaşırhaneye gönderilmektedir.</a:t>
            </a:r>
          </a:p>
          <a:p>
            <a:pPr>
              <a:lnSpc>
                <a:spcPct val="100000"/>
              </a:lnSpc>
            </a:pPr>
            <a:r>
              <a:rPr lang="tr-TR" dirty="0">
                <a:effectLst/>
              </a:rPr>
              <a:t>i. günde satın alınan havlu sayısı x, 24 saat ve 48 saatlik servis için i. günde gönderilen kirli havlu sayısı sıra ile y, ve z, olsun. i. günde kullanılan, fakat aynı günde çamaşırhaneye gönderilmeyen kirli </a:t>
            </a:r>
            <a:r>
              <a:rPr lang="tr-TR">
                <a:effectLst/>
              </a:rPr>
              <a:t>havlu             sayısını </a:t>
            </a:r>
            <a:r>
              <a:rPr lang="tr-TR" dirty="0">
                <a:effectLst/>
              </a:rPr>
              <a:t>v, göstersin.</a:t>
            </a:r>
          </a:p>
          <a:p>
            <a:pPr>
              <a:lnSpc>
                <a:spcPct val="100000"/>
              </a:lnSpc>
              <a:buFont typeface="Arial" panose="020B0604020202020204" pitchFamily="34" charset="0"/>
              <a:buChar char="•"/>
            </a:pPr>
            <a:r>
              <a:rPr lang="tr-TR" dirty="0">
                <a:effectLst/>
              </a:rPr>
              <a:t>Birinci ve ikinci günde lokantacı havluları satın almak zorunda kaldığından ilk iki gün için x1 = 110 </a:t>
            </a:r>
            <a:r>
              <a:rPr lang="tr-TR">
                <a:effectLst/>
              </a:rPr>
              <a:t>ve    x2 </a:t>
            </a:r>
            <a:r>
              <a:rPr lang="tr-TR" dirty="0">
                <a:effectLst/>
              </a:rPr>
              <a:t>=210 olacaktır. Birinci gün sonunda v, kirli havlular envanterde bırakılırken 24 saat ve 48 </a:t>
            </a:r>
            <a:r>
              <a:rPr lang="tr-TR">
                <a:effectLst/>
              </a:rPr>
              <a:t>saatlik       servis </a:t>
            </a:r>
            <a:r>
              <a:rPr lang="tr-TR" dirty="0">
                <a:effectLst/>
              </a:rPr>
              <a:t>için sırayla y, ve z, adet gönderecektir. Dolayısıyla y, ve z, üçüncü ve dördüncü günün </a:t>
            </a:r>
            <a:r>
              <a:rPr lang="tr-TR">
                <a:effectLst/>
              </a:rPr>
              <a:t>başında     kullanılmak </a:t>
            </a:r>
            <a:r>
              <a:rPr lang="tr-TR" dirty="0">
                <a:effectLst/>
              </a:rPr>
              <a:t>üzere çamaşırhaneden alınacaktır.</a:t>
            </a:r>
          </a:p>
          <a:p>
            <a:pPr>
              <a:lnSpc>
                <a:spcPct val="100000"/>
              </a:lnSpc>
            </a:pPr>
            <a:endParaRPr lang="tr-TR" dirty="0">
              <a:effectLst/>
            </a:endParaRPr>
          </a:p>
          <a:p>
            <a:pPr>
              <a:lnSpc>
                <a:spcPct val="100000"/>
              </a:lnSpc>
              <a:buFont typeface="Arial" panose="020B0604020202020204" pitchFamily="34" charset="0"/>
              <a:buChar char="•"/>
            </a:pPr>
            <a:r>
              <a:rPr lang="tr-TR" dirty="0">
                <a:effectLst/>
              </a:rPr>
              <a:t>Benzer şekilde ikinci gün için, y, beşinci günün başında alınırken, y, ve z, dördüncü ve beşinci </a:t>
            </a:r>
            <a:r>
              <a:rPr lang="tr-TR">
                <a:effectLst/>
              </a:rPr>
              <a:t>günün     başında </a:t>
            </a:r>
            <a:r>
              <a:rPr lang="tr-TR" dirty="0">
                <a:effectLst/>
              </a:rPr>
              <a:t>kullanılmak üzere alınacaklardır. Z, miktarı, gönderme planlama periyodunu geçen </a:t>
            </a:r>
            <a:r>
              <a:rPr lang="tr-TR">
                <a:effectLst/>
              </a:rPr>
              <a:t>altıncı       günde </a:t>
            </a:r>
            <a:r>
              <a:rPr lang="tr-TR" dirty="0">
                <a:effectLst/>
              </a:rPr>
              <a:t>alınırsa, sıfıra eşit olacaktır. Dolayısıyla beş gün için temiz havluların tedarik edilmesi aşağıdaki tablodaki gibi özetlenir:</a:t>
            </a:r>
          </a:p>
          <a:p>
            <a:br>
              <a:rPr lang="tr-TR" dirty="0">
                <a:effectLst/>
              </a:rPr>
            </a:br>
            <a:endParaRPr lang="tr-TR" dirty="0"/>
          </a:p>
        </p:txBody>
      </p:sp>
      <p:sp>
        <p:nvSpPr>
          <p:cNvPr id="3" name="Başlık 2">
            <a:extLst>
              <a:ext uri="{FF2B5EF4-FFF2-40B4-BE49-F238E27FC236}">
                <a16:creationId xmlns:a16="http://schemas.microsoft.com/office/drawing/2014/main" id="{EDCE937C-E9B7-3B43-B077-AAB82DA991E3}"/>
              </a:ext>
            </a:extLst>
          </p:cNvPr>
          <p:cNvSpPr>
            <a:spLocks noGrp="1"/>
          </p:cNvSpPr>
          <p:nvPr>
            <p:ph type="title"/>
          </p:nvPr>
        </p:nvSpPr>
        <p:spPr/>
        <p:txBody>
          <a:bodyPr/>
          <a:lstStyle/>
          <a:p>
            <a:r>
              <a:rPr lang="tr-TR" dirty="0"/>
              <a:t>Tedarik Problemi</a:t>
            </a:r>
          </a:p>
        </p:txBody>
      </p:sp>
      <p:pic>
        <p:nvPicPr>
          <p:cNvPr id="5" name="Resim 4">
            <a:extLst>
              <a:ext uri="{FF2B5EF4-FFF2-40B4-BE49-F238E27FC236}">
                <a16:creationId xmlns:a16="http://schemas.microsoft.com/office/drawing/2014/main" id="{0E80B480-0326-7D38-9790-C4F0E50C401E}"/>
              </a:ext>
            </a:extLst>
          </p:cNvPr>
          <p:cNvPicPr>
            <a:picLocks noChangeAspect="1"/>
          </p:cNvPicPr>
          <p:nvPr/>
        </p:nvPicPr>
        <p:blipFill>
          <a:blip r:embed="rId2"/>
          <a:stretch>
            <a:fillRect/>
          </a:stretch>
        </p:blipFill>
        <p:spPr>
          <a:xfrm>
            <a:off x="5652121" y="5437707"/>
            <a:ext cx="3096344" cy="1388016"/>
          </a:xfrm>
          <a:prstGeom prst="rect">
            <a:avLst/>
          </a:prstGeom>
        </p:spPr>
      </p:pic>
    </p:spTree>
    <p:extLst>
      <p:ext uri="{BB962C8B-B14F-4D97-AF65-F5344CB8AC3E}">
        <p14:creationId xmlns:p14="http://schemas.microsoft.com/office/powerpoint/2010/main" val="341525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FB3D8D2-2E20-93C8-8847-06A58B92A53F}"/>
              </a:ext>
            </a:extLst>
          </p:cNvPr>
          <p:cNvSpPr>
            <a:spLocks noGrp="1"/>
          </p:cNvSpPr>
          <p:nvPr>
            <p:ph idx="1"/>
          </p:nvPr>
        </p:nvSpPr>
        <p:spPr/>
        <p:txBody>
          <a:bodyPr>
            <a:normAutofit fontScale="92500" lnSpcReduction="10000"/>
          </a:bodyPr>
          <a:lstStyle/>
          <a:p>
            <a:pPr algn="l"/>
            <a:r>
              <a:rPr lang="tr-TR" altLang="en-US" sz="1500" dirty="0"/>
              <a:t>Tablodan;</a:t>
            </a:r>
          </a:p>
          <a:p>
            <a:pPr lvl="2"/>
            <a:r>
              <a:rPr lang="tr-TR" altLang="en-US" sz="1500" dirty="0"/>
              <a:t>x1 = 100, x2 = 210,</a:t>
            </a:r>
          </a:p>
          <a:p>
            <a:pPr lvl="2"/>
            <a:r>
              <a:rPr lang="tr-TR" altLang="en-US" sz="1500" dirty="0"/>
              <a:t>x3 + y1 = 190,</a:t>
            </a:r>
          </a:p>
          <a:p>
            <a:pPr lvl="2"/>
            <a:r>
              <a:rPr lang="tr-TR" altLang="en-US" sz="1500" dirty="0"/>
              <a:t>x4 + y2 + z1 = 120,</a:t>
            </a:r>
          </a:p>
          <a:p>
            <a:pPr lvl="2"/>
            <a:r>
              <a:rPr lang="tr-TR" altLang="en-US" sz="1500" dirty="0"/>
              <a:t>x5 + y3 + z2 = 100</a:t>
            </a:r>
          </a:p>
          <a:p>
            <a:pPr algn="l"/>
            <a:r>
              <a:rPr lang="tr-TR" altLang="en-US" sz="1500" dirty="0"/>
              <a:t>sınırlayıcı koşulları yazılır. Bunlardan ilk ikisi ilk iki günlük çözümü verir ve dolayısıyla problemin genel yazılışından elimine edilebilir. Diğer sınırlayıcı koşullardan </a:t>
            </a:r>
            <a:r>
              <a:rPr lang="tr-TR" altLang="en-US" sz="1500" dirty="0" err="1"/>
              <a:t>yi</a:t>
            </a:r>
            <a:r>
              <a:rPr lang="tr-TR" altLang="en-US" sz="1500" dirty="0"/>
              <a:t> + </a:t>
            </a:r>
            <a:r>
              <a:rPr lang="tr-TR" altLang="en-US" sz="1500" dirty="0" err="1"/>
              <a:t>zi</a:t>
            </a:r>
            <a:r>
              <a:rPr lang="tr-TR" altLang="en-US" sz="1500" dirty="0"/>
              <a:t> + vi, </a:t>
            </a:r>
            <a:r>
              <a:rPr lang="tr-TR" altLang="en-US" sz="1500" dirty="0" err="1"/>
              <a:t>nin</a:t>
            </a:r>
            <a:r>
              <a:rPr lang="tr-TR" altLang="en-US" sz="1500" dirty="0"/>
              <a:t> i. günde kirli havlu sayısını </a:t>
            </a:r>
            <a:r>
              <a:rPr lang="tr-TR" altLang="en-US" sz="1500"/>
              <a:t>asmayacağı                  söylenebilir</a:t>
            </a:r>
            <a:r>
              <a:rPr lang="tr-TR" altLang="en-US" sz="1500" dirty="0"/>
              <a:t>. i günde kirli havlu sayısı, i günde kullanılan miktar ile (i-1). günde bırakılan miktarın </a:t>
            </a:r>
            <a:r>
              <a:rPr lang="tr-TR" altLang="en-US" sz="1500"/>
              <a:t>toplamı          olmaktadır</a:t>
            </a:r>
            <a:r>
              <a:rPr lang="tr-TR" altLang="en-US" sz="1500" dirty="0"/>
              <a:t>.</a:t>
            </a:r>
          </a:p>
          <a:p>
            <a:pPr algn="l"/>
            <a:endParaRPr lang="tr-TR" altLang="en-US" sz="1500" dirty="0"/>
          </a:p>
          <a:p>
            <a:pPr algn="l"/>
            <a:r>
              <a:rPr lang="tr-TR" altLang="en-US" sz="1500" dirty="0"/>
              <a:t>Bu sınırlayıcı koşullar</a:t>
            </a:r>
          </a:p>
          <a:p>
            <a:pPr lvl="2"/>
            <a:r>
              <a:rPr lang="tr-TR" altLang="en-US" sz="1500" dirty="0"/>
              <a:t>y1 + z1 + v1 = 110</a:t>
            </a:r>
          </a:p>
          <a:p>
            <a:pPr lvl="2"/>
            <a:r>
              <a:rPr lang="pl-PL" altLang="en-US" sz="1500" dirty="0"/>
              <a:t>y2 + z2 + v2 = 210 + v1</a:t>
            </a:r>
          </a:p>
          <a:p>
            <a:pPr lvl="2"/>
            <a:r>
              <a:rPr lang="pl-PL" altLang="en-US" sz="1500" dirty="0"/>
              <a:t>y3 + z3 + v3 = 190 + v2</a:t>
            </a:r>
          </a:p>
          <a:p>
            <a:pPr lvl="2"/>
            <a:r>
              <a:rPr lang="pl-PL" altLang="en-US" sz="1500" dirty="0"/>
              <a:t>y4 + z4 + v4 = 120 + v3</a:t>
            </a:r>
          </a:p>
          <a:p>
            <a:pPr lvl="2"/>
            <a:r>
              <a:rPr lang="pl-PL" altLang="en-US" sz="1500" dirty="0"/>
              <a:t>y5 + z5 + v5 = 100 + v4</a:t>
            </a:r>
            <a:endParaRPr lang="tr-TR" altLang="en-US" sz="1500" dirty="0"/>
          </a:p>
          <a:p>
            <a:pPr algn="l"/>
            <a:r>
              <a:rPr lang="tr-TR" altLang="en-US" sz="1500" dirty="0"/>
              <a:t>bağıntıları ile verilir. y4, z4, y5 ve z5 çamaşırhaneye gönderilirlerse beş günlük planlama periyodundan </a:t>
            </a:r>
            <a:r>
              <a:rPr lang="tr-TR" altLang="en-US" sz="1500"/>
              <a:t>sonra          alınacaklarından </a:t>
            </a:r>
            <a:r>
              <a:rPr lang="tr-TR" altLang="en-US" sz="1500" dirty="0"/>
              <a:t>son iki sınırlayıcı koşulun önemi yoktur.</a:t>
            </a:r>
          </a:p>
          <a:p>
            <a:pPr algn="l"/>
            <a:r>
              <a:rPr lang="tr-TR" altLang="en-US" sz="1500" dirty="0"/>
              <a:t>Bu nedenle dördüncü ve beşinci günler için karar herhangi bir kirli havlunun gönderilmemesi;</a:t>
            </a:r>
          </a:p>
          <a:p>
            <a:pPr algn="l"/>
            <a:r>
              <a:rPr lang="tr-TR" altLang="en-US" sz="1500" dirty="0"/>
              <a:t>bu ise y4 = z4 = y5 = z5 = 0 olmasıdır. Aynı muhakeme z3,’e uygulanarak z3 = 0 olur. Problemin topluca </a:t>
            </a:r>
            <a:r>
              <a:rPr lang="tr-TR" altLang="en-US" sz="1500"/>
              <a:t>formüle       edilmesi </a:t>
            </a:r>
            <a:r>
              <a:rPr lang="tr-TR" altLang="en-US" sz="1500" dirty="0"/>
              <a:t>aşağıdaki gibi olur;</a:t>
            </a:r>
          </a:p>
        </p:txBody>
      </p:sp>
      <p:sp>
        <p:nvSpPr>
          <p:cNvPr id="3" name="Başlık 2">
            <a:extLst>
              <a:ext uri="{FF2B5EF4-FFF2-40B4-BE49-F238E27FC236}">
                <a16:creationId xmlns:a16="http://schemas.microsoft.com/office/drawing/2014/main" id="{57989F1A-2DDD-1250-1050-0AFCFD86096B}"/>
              </a:ext>
            </a:extLst>
          </p:cNvPr>
          <p:cNvSpPr>
            <a:spLocks noGrp="1"/>
          </p:cNvSpPr>
          <p:nvPr>
            <p:ph type="title"/>
          </p:nvPr>
        </p:nvSpPr>
        <p:spPr/>
        <p:txBody>
          <a:bodyPr/>
          <a:lstStyle/>
          <a:p>
            <a:r>
              <a:rPr lang="tr-TR" dirty="0"/>
              <a:t>Tedarik Problemi</a:t>
            </a:r>
          </a:p>
        </p:txBody>
      </p:sp>
    </p:spTree>
    <p:extLst>
      <p:ext uri="{BB962C8B-B14F-4D97-AF65-F5344CB8AC3E}">
        <p14:creationId xmlns:p14="http://schemas.microsoft.com/office/powerpoint/2010/main" val="4079241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5CA64F1-9148-2578-FF73-5E172D877FC2}"/>
              </a:ext>
            </a:extLst>
          </p:cNvPr>
          <p:cNvSpPr>
            <a:spLocks noGrp="1"/>
          </p:cNvSpPr>
          <p:nvPr>
            <p:ph idx="1"/>
          </p:nvPr>
        </p:nvSpPr>
        <p:spPr/>
        <p:txBody>
          <a:bodyPr>
            <a:normAutofit/>
          </a:bodyPr>
          <a:lstStyle/>
          <a:p>
            <a:pPr algn="ctr"/>
            <a:r>
              <a:rPr lang="tr-TR" altLang="en-US" sz="2000" dirty="0" err="1"/>
              <a:t>Min</a:t>
            </a:r>
            <a:r>
              <a:rPr lang="tr-TR" altLang="en-US" sz="2000" dirty="0"/>
              <a:t> Z = 10(x3 + x4 + x5) + 5(y1 + y2 + y3) + 3(z1 + z2)</a:t>
            </a:r>
          </a:p>
          <a:p>
            <a:pPr algn="ctr"/>
            <a:endParaRPr lang="tr-TR" altLang="en-US" sz="2000" dirty="0"/>
          </a:p>
          <a:p>
            <a:pPr algn="ctr"/>
            <a:r>
              <a:rPr lang="tr-TR" altLang="en-US" sz="2000" dirty="0"/>
              <a:t>x3 + y1 = 190</a:t>
            </a:r>
          </a:p>
          <a:p>
            <a:pPr algn="ctr"/>
            <a:r>
              <a:rPr lang="tr-TR" altLang="en-US" sz="2000" dirty="0"/>
              <a:t>x4 + y2 + z1 = 120</a:t>
            </a:r>
          </a:p>
          <a:p>
            <a:pPr algn="ctr"/>
            <a:r>
              <a:rPr lang="tr-TR" altLang="en-US" sz="2000" dirty="0"/>
              <a:t>x5 + y3 + z2 = 100</a:t>
            </a:r>
          </a:p>
          <a:p>
            <a:pPr algn="ctr"/>
            <a:r>
              <a:rPr lang="tr-TR" altLang="en-US" sz="2000" dirty="0"/>
              <a:t>y1 + z1 + v1 = 110</a:t>
            </a:r>
          </a:p>
          <a:p>
            <a:pPr algn="ctr"/>
            <a:r>
              <a:rPr lang="pl-PL" altLang="en-US" sz="2000" dirty="0"/>
              <a:t>y2 + z2 + v2 = 210 + v1</a:t>
            </a:r>
          </a:p>
          <a:p>
            <a:pPr algn="ctr"/>
            <a:r>
              <a:rPr lang="pl-PL" altLang="en-US" sz="2000" dirty="0"/>
              <a:t>y3 + z3 + v3 = 190 + v2</a:t>
            </a:r>
            <a:endParaRPr lang="tr-TR" altLang="en-US" sz="2000" dirty="0"/>
          </a:p>
        </p:txBody>
      </p:sp>
      <p:sp>
        <p:nvSpPr>
          <p:cNvPr id="3" name="Başlık 2">
            <a:extLst>
              <a:ext uri="{FF2B5EF4-FFF2-40B4-BE49-F238E27FC236}">
                <a16:creationId xmlns:a16="http://schemas.microsoft.com/office/drawing/2014/main" id="{48CD3794-50BE-D12B-9D33-EA87C4985EC5}"/>
              </a:ext>
            </a:extLst>
          </p:cNvPr>
          <p:cNvSpPr>
            <a:spLocks noGrp="1"/>
          </p:cNvSpPr>
          <p:nvPr>
            <p:ph type="title"/>
          </p:nvPr>
        </p:nvSpPr>
        <p:spPr/>
        <p:txBody>
          <a:bodyPr/>
          <a:lstStyle/>
          <a:p>
            <a:r>
              <a:rPr lang="tr-TR" dirty="0"/>
              <a:t>Tedarik Problemi</a:t>
            </a:r>
          </a:p>
        </p:txBody>
      </p:sp>
    </p:spTree>
    <p:extLst>
      <p:ext uri="{BB962C8B-B14F-4D97-AF65-F5344CB8AC3E}">
        <p14:creationId xmlns:p14="http://schemas.microsoft.com/office/powerpoint/2010/main" val="3339841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dirty="0">
                <a:solidFill>
                  <a:srgbClr val="EA6131"/>
                </a:solidFill>
              </a:rPr>
              <a:t>T</a:t>
            </a:r>
            <a:r>
              <a:rPr lang="tr-TR" altLang="ko-KR" dirty="0" err="1"/>
              <a:t>eşekkürler</a:t>
            </a:r>
            <a:endParaRPr lang="ko-KR"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F4CA8CA-6062-0CBE-457D-EF50F5CFCED6}"/>
              </a:ext>
            </a:extLst>
          </p:cNvPr>
          <p:cNvSpPr>
            <a:spLocks noGrp="1"/>
          </p:cNvSpPr>
          <p:nvPr>
            <p:ph idx="1"/>
          </p:nvPr>
        </p:nvSpPr>
        <p:spPr>
          <a:xfrm>
            <a:off x="395536" y="1484784"/>
            <a:ext cx="8402525" cy="2088232"/>
          </a:xfrm>
        </p:spPr>
        <p:txBody>
          <a:bodyPr/>
          <a:lstStyle/>
          <a:p>
            <a:pPr>
              <a:buFont typeface="Arial" panose="020B0604020202020204" pitchFamily="34" charset="0"/>
              <a:buChar char="•"/>
            </a:pPr>
            <a:r>
              <a:rPr lang="tr-TR" dirty="0">
                <a:effectLst/>
              </a:rPr>
              <a:t>Bir kimya firması X ve Y gibi iki tip kimyasal ürün üretir. 1 litre X ürünün maliyeti 160 ₺’</a:t>
            </a:r>
            <a:r>
              <a:rPr lang="tr-TR" dirty="0" err="1">
                <a:effectLst/>
              </a:rPr>
              <a:t>dir</a:t>
            </a:r>
            <a:r>
              <a:rPr lang="tr-TR" dirty="0">
                <a:effectLst/>
              </a:rPr>
              <a:t> ve </a:t>
            </a:r>
            <a:r>
              <a:rPr lang="tr-TR">
                <a:effectLst/>
              </a:rPr>
              <a:t>1     litre </a:t>
            </a:r>
            <a:r>
              <a:rPr lang="tr-TR" dirty="0">
                <a:effectLst/>
              </a:rPr>
              <a:t>Y’nin maliyeti ise 240 ₺’</a:t>
            </a:r>
            <a:r>
              <a:rPr lang="tr-TR" dirty="0" err="1">
                <a:effectLst/>
              </a:rPr>
              <a:t>dır</a:t>
            </a:r>
            <a:r>
              <a:rPr lang="tr-TR" dirty="0">
                <a:effectLst/>
              </a:rPr>
              <a:t>. Müşteri istemine göre firma gelecek hafta için en az 6 litre </a:t>
            </a:r>
            <a:r>
              <a:rPr lang="tr-TR">
                <a:effectLst/>
              </a:rPr>
              <a:t>X ve  </a:t>
            </a:r>
            <a:r>
              <a:rPr lang="tr-TR" dirty="0">
                <a:effectLst/>
              </a:rPr>
              <a:t>en az 2 litre Y ürünü üretmelidir. X ve Y kimyasal ürünlerinde kullanılan hammaddelerin sunumu azdır ve sadece 30 gram sağlanabilmektedir. X ürününün her bir litresinde bu hammaddeden 3 gram ve Y’nin litresinde de 5 gram gerekli olmaktadır.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Firma toplam maliyetini minimum kılmak için X ve Y den kaç litre üretmelidir?</a:t>
            </a:r>
            <a:endParaRPr lang="tr-TR" dirty="0"/>
          </a:p>
          <a:p>
            <a:endParaRPr lang="tr-TR" dirty="0"/>
          </a:p>
        </p:txBody>
      </p:sp>
      <p:sp>
        <p:nvSpPr>
          <p:cNvPr id="3" name="Başlık 2">
            <a:extLst>
              <a:ext uri="{FF2B5EF4-FFF2-40B4-BE49-F238E27FC236}">
                <a16:creationId xmlns:a16="http://schemas.microsoft.com/office/drawing/2014/main" id="{A7C1A03C-D0CA-31CD-7EE2-5656130FC53C}"/>
              </a:ext>
            </a:extLst>
          </p:cNvPr>
          <p:cNvSpPr>
            <a:spLocks noGrp="1"/>
          </p:cNvSpPr>
          <p:nvPr>
            <p:ph type="title"/>
          </p:nvPr>
        </p:nvSpPr>
        <p:spPr/>
        <p:txBody>
          <a:bodyPr/>
          <a:lstStyle/>
          <a:p>
            <a:r>
              <a:rPr lang="tr-TR" dirty="0">
                <a:effectLst/>
              </a:rPr>
              <a:t>Kimya Fabrikası</a:t>
            </a:r>
            <a:endParaRPr lang="tr-TR"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B65E9C69-ED82-097C-B288-993826F5AD06}"/>
                  </a:ext>
                </a:extLst>
              </p:cNvPr>
              <p:cNvSpPr txBox="1"/>
              <p:nvPr/>
            </p:nvSpPr>
            <p:spPr>
              <a:xfrm>
                <a:off x="3191279" y="3937582"/>
                <a:ext cx="22647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=160</m:t>
                      </m:r>
                      <m:r>
                        <a:rPr lang="tr-TR" b="0" i="1" smtClean="0">
                          <a:latin typeface="Cambria Math" panose="02040503050406030204" pitchFamily="18" charset="0"/>
                        </a:rPr>
                        <m:t>𝑥</m:t>
                      </m:r>
                      <m:r>
                        <a:rPr lang="tr-TR" b="0" i="1" smtClean="0">
                          <a:latin typeface="Cambria Math" panose="02040503050406030204" pitchFamily="18" charset="0"/>
                        </a:rPr>
                        <m:t>+240</m:t>
                      </m:r>
                      <m:r>
                        <a:rPr lang="tr-TR" b="0" i="1" smtClean="0">
                          <a:latin typeface="Cambria Math" panose="02040503050406030204" pitchFamily="18" charset="0"/>
                        </a:rPr>
                        <m:t>𝑦</m:t>
                      </m:r>
                    </m:oMath>
                  </m:oMathPara>
                </a14:m>
                <a:endParaRPr lang="tr-TR" dirty="0"/>
              </a:p>
            </p:txBody>
          </p:sp>
        </mc:Choice>
        <mc:Fallback xmlns="">
          <p:sp>
            <p:nvSpPr>
              <p:cNvPr id="5" name="Metin kutusu 4">
                <a:extLst>
                  <a:ext uri="{FF2B5EF4-FFF2-40B4-BE49-F238E27FC236}">
                    <a16:creationId xmlns:a16="http://schemas.microsoft.com/office/drawing/2014/main" id="{B65E9C69-ED82-097C-B288-993826F5AD06}"/>
                  </a:ext>
                </a:extLst>
              </p:cNvPr>
              <p:cNvSpPr txBox="1">
                <a:spLocks noRot="1" noChangeAspect="1" noMove="1" noResize="1" noEditPoints="1" noAdjustHandles="1" noChangeArrowheads="1" noChangeShapeType="1" noTextEdit="1"/>
              </p:cNvSpPr>
              <p:nvPr/>
            </p:nvSpPr>
            <p:spPr>
              <a:xfrm>
                <a:off x="3191279" y="3937582"/>
                <a:ext cx="2264787" cy="276999"/>
              </a:xfrm>
              <a:prstGeom prst="rect">
                <a:avLst/>
              </a:prstGeom>
              <a:blipFill>
                <a:blip r:embed="rId2"/>
                <a:stretch>
                  <a:fillRect l="-2156" r="-2965" b="-3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C3E1649D-E95E-A9CE-A3EE-56C4A565EC2B}"/>
                  </a:ext>
                </a:extLst>
              </p:cNvPr>
              <p:cNvSpPr txBox="1"/>
              <p:nvPr/>
            </p:nvSpPr>
            <p:spPr>
              <a:xfrm>
                <a:off x="3903397" y="4349607"/>
                <a:ext cx="461665" cy="276999"/>
              </a:xfrm>
              <a:prstGeom prst="rect">
                <a:avLst/>
              </a:prstGeom>
              <a:noFill/>
            </p:spPr>
            <p:txBody>
              <a:bodyPr wrap="none" lIns="0" tIns="0" rIns="0" bIns="0" rtlCol="0">
                <a:spAutoFit/>
              </a:bodyPr>
              <a:lstStyle/>
              <a:p>
                <a:r>
                  <a:rPr lang="tr-TR" dirty="0">
                    <a:ea typeface="Cambria Math" panose="02040503050406030204" pitchFamily="18" charset="0"/>
                  </a:rPr>
                  <a:t>x</a:t>
                </a:r>
                <a14:m>
                  <m:oMath xmlns:m="http://schemas.openxmlformats.org/officeDocument/2006/math">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m:t>
                    </m:r>
                  </m:oMath>
                </a14:m>
                <a:endParaRPr lang="tr-TR" dirty="0"/>
              </a:p>
            </p:txBody>
          </p:sp>
        </mc:Choice>
        <mc:Fallback xmlns="">
          <p:sp>
            <p:nvSpPr>
              <p:cNvPr id="6" name="Metin kutusu 5">
                <a:extLst>
                  <a:ext uri="{FF2B5EF4-FFF2-40B4-BE49-F238E27FC236}">
                    <a16:creationId xmlns:a16="http://schemas.microsoft.com/office/drawing/2014/main" id="{C3E1649D-E95E-A9CE-A3EE-56C4A565EC2B}"/>
                  </a:ext>
                </a:extLst>
              </p:cNvPr>
              <p:cNvSpPr txBox="1">
                <a:spLocks noRot="1" noChangeAspect="1" noMove="1" noResize="1" noEditPoints="1" noAdjustHandles="1" noChangeArrowheads="1" noChangeShapeType="1" noTextEdit="1"/>
              </p:cNvSpPr>
              <p:nvPr/>
            </p:nvSpPr>
            <p:spPr>
              <a:xfrm>
                <a:off x="3903397" y="4349607"/>
                <a:ext cx="461665" cy="276999"/>
              </a:xfrm>
              <a:prstGeom prst="rect">
                <a:avLst/>
              </a:prstGeom>
              <a:blipFill>
                <a:blip r:embed="rId3"/>
                <a:stretch>
                  <a:fillRect l="-30263" t="-28889" r="-17105"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F9224FB-C1FF-1A8F-B31C-D181F57DE5DE}"/>
                  </a:ext>
                </a:extLst>
              </p:cNvPr>
              <p:cNvSpPr txBox="1"/>
              <p:nvPr/>
            </p:nvSpPr>
            <p:spPr>
              <a:xfrm>
                <a:off x="3923376" y="4761632"/>
                <a:ext cx="616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𝑦</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m:t>
                      </m:r>
                    </m:oMath>
                  </m:oMathPara>
                </a14:m>
                <a:endParaRPr lang="tr-TR" dirty="0"/>
              </a:p>
            </p:txBody>
          </p:sp>
        </mc:Choice>
        <mc:Fallback xmlns="">
          <p:sp>
            <p:nvSpPr>
              <p:cNvPr id="7" name="Metin kutusu 6">
                <a:extLst>
                  <a:ext uri="{FF2B5EF4-FFF2-40B4-BE49-F238E27FC236}">
                    <a16:creationId xmlns:a16="http://schemas.microsoft.com/office/drawing/2014/main" id="{1F9224FB-C1FF-1A8F-B31C-D181F57DE5DE}"/>
                  </a:ext>
                </a:extLst>
              </p:cNvPr>
              <p:cNvSpPr txBox="1">
                <a:spLocks noRot="1" noChangeAspect="1" noMove="1" noResize="1" noEditPoints="1" noAdjustHandles="1" noChangeArrowheads="1" noChangeShapeType="1" noTextEdit="1"/>
              </p:cNvSpPr>
              <p:nvPr/>
            </p:nvSpPr>
            <p:spPr>
              <a:xfrm>
                <a:off x="3923376" y="4761632"/>
                <a:ext cx="616323" cy="276999"/>
              </a:xfrm>
              <a:prstGeom prst="rect">
                <a:avLst/>
              </a:prstGeom>
              <a:blipFill>
                <a:blip r:embed="rId4"/>
                <a:stretch>
                  <a:fillRect l="-8911" r="-7921"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AD9F6FC9-051A-3C56-7E53-21FE67B5BDD0}"/>
                  </a:ext>
                </a:extLst>
              </p:cNvPr>
              <p:cNvSpPr txBox="1"/>
              <p:nvPr/>
            </p:nvSpPr>
            <p:spPr>
              <a:xfrm>
                <a:off x="3560642" y="5119740"/>
                <a:ext cx="1343060"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3</m:t>
                    </m:r>
                    <m:r>
                      <a:rPr lang="tr-TR" i="1">
                        <a:latin typeface="Cambria Math" panose="02040503050406030204" pitchFamily="18" charset="0"/>
                      </a:rPr>
                      <m:t>𝑥</m:t>
                    </m:r>
                    <m:r>
                      <a:rPr lang="tr-TR" b="0" i="1" smtClean="0">
                        <a:latin typeface="Cambria Math" panose="02040503050406030204" pitchFamily="18" charset="0"/>
                      </a:rPr>
                      <m:t>+5</m:t>
                    </m:r>
                    <m:r>
                      <a:rPr lang="tr-TR" i="1">
                        <a:latin typeface="Cambria Math" panose="02040503050406030204" pitchFamily="18" charset="0"/>
                      </a:rPr>
                      <m:t>𝑦</m:t>
                    </m:r>
                  </m:oMath>
                </a14:m>
                <a:r>
                  <a:rPr lang="tr-TR" dirty="0">
                    <a:ea typeface="Cambria Math" panose="02040503050406030204" pitchFamily="18" charset="0"/>
                  </a:rPr>
                  <a:t> </a:t>
                </a:r>
                <a14:m>
                  <m:oMath xmlns:m="http://schemas.openxmlformats.org/officeDocument/2006/math">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30</m:t>
                    </m:r>
                  </m:oMath>
                </a14:m>
                <a:endParaRPr lang="tr-TR" dirty="0"/>
              </a:p>
            </p:txBody>
          </p:sp>
        </mc:Choice>
        <mc:Fallback xmlns="">
          <p:sp>
            <p:nvSpPr>
              <p:cNvPr id="8" name="Metin kutusu 7">
                <a:extLst>
                  <a:ext uri="{FF2B5EF4-FFF2-40B4-BE49-F238E27FC236}">
                    <a16:creationId xmlns:a16="http://schemas.microsoft.com/office/drawing/2014/main" id="{AD9F6FC9-051A-3C56-7E53-21FE67B5BDD0}"/>
                  </a:ext>
                </a:extLst>
              </p:cNvPr>
              <p:cNvSpPr txBox="1">
                <a:spLocks noRot="1" noChangeAspect="1" noMove="1" noResize="1" noEditPoints="1" noAdjustHandles="1" noChangeArrowheads="1" noChangeShapeType="1" noTextEdit="1"/>
              </p:cNvSpPr>
              <p:nvPr/>
            </p:nvSpPr>
            <p:spPr>
              <a:xfrm>
                <a:off x="3560642" y="5119740"/>
                <a:ext cx="1343060" cy="276999"/>
              </a:xfrm>
              <a:prstGeom prst="rect">
                <a:avLst/>
              </a:prstGeom>
              <a:blipFill>
                <a:blip r:embed="rId5"/>
                <a:stretch>
                  <a:fillRect l="-5909" r="-5909"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7A38043-EA65-544D-9DCF-878C07FE1D3D}"/>
                  </a:ext>
                </a:extLst>
              </p:cNvPr>
              <p:cNvSpPr txBox="1"/>
              <p:nvPr/>
            </p:nvSpPr>
            <p:spPr>
              <a:xfrm>
                <a:off x="3706394" y="5531765"/>
                <a:ext cx="8333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≥0</m:t>
                      </m:r>
                    </m:oMath>
                  </m:oMathPara>
                </a14:m>
                <a:endParaRPr lang="tr-TR" dirty="0"/>
              </a:p>
            </p:txBody>
          </p:sp>
        </mc:Choice>
        <mc:Fallback xmlns="">
          <p:sp>
            <p:nvSpPr>
              <p:cNvPr id="9" name="Metin kutusu 8">
                <a:extLst>
                  <a:ext uri="{FF2B5EF4-FFF2-40B4-BE49-F238E27FC236}">
                    <a16:creationId xmlns:a16="http://schemas.microsoft.com/office/drawing/2014/main" id="{07A38043-EA65-544D-9DCF-878C07FE1D3D}"/>
                  </a:ext>
                </a:extLst>
              </p:cNvPr>
              <p:cNvSpPr txBox="1">
                <a:spLocks noRot="1" noChangeAspect="1" noMove="1" noResize="1" noEditPoints="1" noAdjustHandles="1" noChangeArrowheads="1" noChangeShapeType="1" noTextEdit="1"/>
              </p:cNvSpPr>
              <p:nvPr/>
            </p:nvSpPr>
            <p:spPr>
              <a:xfrm>
                <a:off x="3706394" y="5531765"/>
                <a:ext cx="833305" cy="276999"/>
              </a:xfrm>
              <a:prstGeom prst="rect">
                <a:avLst/>
              </a:prstGeom>
              <a:blipFill>
                <a:blip r:embed="rId6"/>
                <a:stretch>
                  <a:fillRect l="-3650" r="-6569" b="-23913"/>
                </a:stretch>
              </a:blipFill>
            </p:spPr>
            <p:txBody>
              <a:bodyPr/>
              <a:lstStyle/>
              <a:p>
                <a:r>
                  <a:rPr lang="tr-TR">
                    <a:noFill/>
                  </a:rPr>
                  <a:t> </a:t>
                </a:r>
              </a:p>
            </p:txBody>
          </p:sp>
        </mc:Fallback>
      </mc:AlternateContent>
    </p:spTree>
    <p:extLst>
      <p:ext uri="{BB962C8B-B14F-4D97-AF65-F5344CB8AC3E}">
        <p14:creationId xmlns:p14="http://schemas.microsoft.com/office/powerpoint/2010/main" val="245546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5FDF06F-D983-DE48-D193-6A8724ECA4C8}"/>
              </a:ext>
            </a:extLst>
          </p:cNvPr>
          <p:cNvSpPr>
            <a:spLocks noGrp="1"/>
          </p:cNvSpPr>
          <p:nvPr>
            <p:ph idx="1"/>
          </p:nvPr>
        </p:nvSpPr>
        <p:spPr/>
        <p:txBody>
          <a:bodyPr/>
          <a:lstStyle/>
          <a:p>
            <a:r>
              <a:rPr lang="tr-TR" dirty="0">
                <a:effectLst/>
              </a:rPr>
              <a:t>Bir reklam şirketi cari reklam bütçesine göre en etkin reklamı belirlemek istemektedir. </a:t>
            </a:r>
            <a:r>
              <a:rPr lang="tr-TR">
                <a:effectLst/>
              </a:rPr>
              <a:t>Şirketin            televizyon</a:t>
            </a:r>
            <a:r>
              <a:rPr lang="tr-TR" dirty="0">
                <a:effectLst/>
              </a:rPr>
              <a:t>, radyo, magazin ve gazete olmak üzere dört iletişim aracı vardır. </a:t>
            </a:r>
          </a:p>
          <a:p>
            <a:r>
              <a:rPr lang="tr-TR" dirty="0">
                <a:effectLst/>
              </a:rPr>
              <a:t>Tabloda  verilen bilgiler pazarlama araştırma grubunca elde edilmiştir.</a:t>
            </a:r>
          </a:p>
          <a:p>
            <a:r>
              <a:rPr lang="tr-TR" dirty="0">
                <a:effectLst/>
              </a:rPr>
              <a:t>Şirket 5.600.000 ₺ dan daha fazla reklam harcaması yapmak istememektedir. Ayrıca diğer istenenler şunlardır:</a:t>
            </a:r>
          </a:p>
          <a:p>
            <a:pPr lvl="1"/>
            <a:r>
              <a:rPr lang="tr-TR" dirty="0">
                <a:effectLst/>
              </a:rPr>
              <a:t>a) En az 1.900.000 erkek müşteriye ulaşmalıdır.</a:t>
            </a:r>
          </a:p>
          <a:p>
            <a:pPr lvl="1"/>
            <a:r>
              <a:rPr lang="tr-TR" dirty="0">
                <a:effectLst/>
              </a:rPr>
              <a:t>b) En az 1.600.000 kadın müşteriye ulaşmalıdır.</a:t>
            </a:r>
          </a:p>
          <a:p>
            <a:pPr lvl="1"/>
            <a:r>
              <a:rPr lang="tr-TR" dirty="0">
                <a:effectLst/>
              </a:rPr>
              <a:t>c) En az 4 birim televizyon reklamı satın alınmalıdır.</a:t>
            </a:r>
          </a:p>
          <a:p>
            <a:pPr lvl="1"/>
            <a:r>
              <a:rPr lang="tr-TR" dirty="0">
                <a:effectLst/>
              </a:rPr>
              <a:t>d) 10 birimden daha fazlası magazin reklamı satın alınmamalıdır.</a:t>
            </a:r>
          </a:p>
          <a:p>
            <a:pPr lvl="1"/>
            <a:r>
              <a:rPr lang="tr-TR" dirty="0">
                <a:effectLst/>
              </a:rPr>
              <a:t>e) Reklâm birim sayıları radyo ve gazetede her biri 6 ve 20 arasında olmalıdır.</a:t>
            </a:r>
            <a:endParaRPr lang="tr-TR" dirty="0"/>
          </a:p>
          <a:p>
            <a:pPr marL="560070" lvl="1">
              <a:buFont typeface="Arial" panose="020B0604020202020204" pitchFamily="34" charset="0"/>
              <a:buChar char="•"/>
            </a:pPr>
            <a:r>
              <a:rPr lang="tr-TR" dirty="0">
                <a:effectLst/>
              </a:rPr>
              <a:t>Şirket ulaşılan toplam müşteri sayısını en yüksek kılmak için her bir iletişimde ne </a:t>
            </a:r>
            <a:r>
              <a:rPr lang="tr-TR">
                <a:effectLst/>
              </a:rPr>
              <a:t>kadarlık         birim </a:t>
            </a:r>
            <a:r>
              <a:rPr lang="tr-TR" dirty="0">
                <a:effectLst/>
              </a:rPr>
              <a:t>kullanacağını belirlemek istediğine göre problemi, doğrusal programlama </a:t>
            </a:r>
            <a:r>
              <a:rPr lang="tr-TR">
                <a:effectLst/>
              </a:rPr>
              <a:t>problemi        olarak </a:t>
            </a:r>
            <a:r>
              <a:rPr lang="tr-TR" dirty="0">
                <a:effectLst/>
              </a:rPr>
              <a:t>formülleştiriniz</a:t>
            </a:r>
            <a:endParaRPr lang="tr-TR" dirty="0"/>
          </a:p>
          <a:p>
            <a:endParaRPr lang="tr-TR" dirty="0"/>
          </a:p>
        </p:txBody>
      </p:sp>
      <p:sp>
        <p:nvSpPr>
          <p:cNvPr id="3" name="Başlık 2">
            <a:extLst>
              <a:ext uri="{FF2B5EF4-FFF2-40B4-BE49-F238E27FC236}">
                <a16:creationId xmlns:a16="http://schemas.microsoft.com/office/drawing/2014/main" id="{AEA510E0-DF62-44EA-49E5-AB0BC538638A}"/>
              </a:ext>
            </a:extLst>
          </p:cNvPr>
          <p:cNvSpPr>
            <a:spLocks noGrp="1"/>
          </p:cNvSpPr>
          <p:nvPr>
            <p:ph type="title"/>
          </p:nvPr>
        </p:nvSpPr>
        <p:spPr/>
        <p:txBody>
          <a:bodyPr/>
          <a:lstStyle/>
          <a:p>
            <a:r>
              <a:rPr lang="tr-TR" dirty="0">
                <a:effectLst/>
              </a:rPr>
              <a:t>Reklam Seçimi</a:t>
            </a:r>
            <a:endParaRPr lang="tr-TR" dirty="0"/>
          </a:p>
        </p:txBody>
      </p:sp>
      <p:pic>
        <p:nvPicPr>
          <p:cNvPr id="6" name="Resim 5">
            <a:extLst>
              <a:ext uri="{FF2B5EF4-FFF2-40B4-BE49-F238E27FC236}">
                <a16:creationId xmlns:a16="http://schemas.microsoft.com/office/drawing/2014/main" id="{061FF28B-18AD-9B87-B2D9-766082A58024}"/>
              </a:ext>
            </a:extLst>
          </p:cNvPr>
          <p:cNvPicPr>
            <a:picLocks noChangeAspect="1"/>
          </p:cNvPicPr>
          <p:nvPr/>
        </p:nvPicPr>
        <p:blipFill>
          <a:blip r:embed="rId2"/>
          <a:stretch>
            <a:fillRect/>
          </a:stretch>
        </p:blipFill>
        <p:spPr>
          <a:xfrm>
            <a:off x="2843808" y="5255900"/>
            <a:ext cx="5739346" cy="1098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2178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8595C4C-B477-CDCB-167C-39D2AE26CEDD}"/>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3DF206E6-2CB3-ABBD-8A1E-91C066556D2A}"/>
              </a:ext>
            </a:extLst>
          </p:cNvPr>
          <p:cNvSpPr>
            <a:spLocks noGrp="1"/>
          </p:cNvSpPr>
          <p:nvPr>
            <p:ph type="title"/>
          </p:nvPr>
        </p:nvSpPr>
        <p:spPr/>
        <p:txBody>
          <a:bodyPr/>
          <a:lstStyle/>
          <a:p>
            <a:r>
              <a:rPr lang="tr-TR" dirty="0">
                <a:effectLst/>
              </a:rPr>
              <a:t>Reklam Seçimi</a:t>
            </a:r>
            <a:endParaRPr lang="tr-TR" dirty="0"/>
          </a:p>
        </p:txBody>
      </p:sp>
      <mc:AlternateContent xmlns:mc="http://schemas.openxmlformats.org/markup-compatibility/2006" xmlns:a14="http://schemas.microsoft.com/office/drawing/2010/main">
        <mc:Choice Requires="a14">
          <p:sp>
            <p:nvSpPr>
              <p:cNvPr id="4" name="TextBox 6">
                <a:extLst>
                  <a:ext uri="{FF2B5EF4-FFF2-40B4-BE49-F238E27FC236}">
                    <a16:creationId xmlns:a16="http://schemas.microsoft.com/office/drawing/2014/main" id="{779C98CF-FA24-433C-AF67-93D5B251DC37}"/>
                  </a:ext>
                </a:extLst>
              </p:cNvPr>
              <p:cNvSpPr txBox="1"/>
              <p:nvPr/>
            </p:nvSpPr>
            <p:spPr>
              <a:xfrm>
                <a:off x="535895" y="4246845"/>
                <a:ext cx="46437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=450 </m:t>
                      </m:r>
                      <m:r>
                        <a:rPr lang="tr-TR" b="0" i="1" smtClean="0">
                          <a:latin typeface="Cambria Math" panose="02040503050406030204" pitchFamily="18" charset="0"/>
                        </a:rPr>
                        <m:t>𝑥</m:t>
                      </m:r>
                      <m:r>
                        <a:rPr lang="tr-TR" b="0" i="1" smtClean="0">
                          <a:latin typeface="Cambria Math" panose="02040503050406030204" pitchFamily="18" charset="0"/>
                        </a:rPr>
                        <m:t>1+260 </m:t>
                      </m:r>
                      <m:r>
                        <a:rPr lang="tr-TR" b="0" i="1" smtClean="0">
                          <a:latin typeface="Cambria Math" panose="02040503050406030204" pitchFamily="18" charset="0"/>
                        </a:rPr>
                        <m:t>𝑥</m:t>
                      </m:r>
                      <m:r>
                        <a:rPr lang="tr-TR" b="0" i="1" smtClean="0">
                          <a:latin typeface="Cambria Math" panose="02040503050406030204" pitchFamily="18" charset="0"/>
                        </a:rPr>
                        <m:t>2+210 </m:t>
                      </m:r>
                      <m:r>
                        <a:rPr lang="tr-TR" b="0" i="1" smtClean="0">
                          <a:latin typeface="Cambria Math" panose="02040503050406030204" pitchFamily="18" charset="0"/>
                        </a:rPr>
                        <m:t>𝑥</m:t>
                      </m:r>
                      <m:r>
                        <a:rPr lang="tr-TR" b="0" i="1" smtClean="0">
                          <a:latin typeface="Cambria Math" panose="02040503050406030204" pitchFamily="18" charset="0"/>
                        </a:rPr>
                        <m:t>3+140 </m:t>
                      </m:r>
                      <m:r>
                        <a:rPr lang="tr-TR" b="0" i="1" smtClean="0">
                          <a:latin typeface="Cambria Math" panose="02040503050406030204" pitchFamily="18" charset="0"/>
                        </a:rPr>
                        <m:t>𝑥</m:t>
                      </m:r>
                      <m:r>
                        <a:rPr lang="tr-TR" b="0" i="1" smtClean="0">
                          <a:latin typeface="Cambria Math" panose="02040503050406030204" pitchFamily="18" charset="0"/>
                        </a:rPr>
                        <m:t>4 </m:t>
                      </m:r>
                    </m:oMath>
                  </m:oMathPara>
                </a14:m>
                <a:endParaRPr lang="tr-TR" dirty="0"/>
              </a:p>
            </p:txBody>
          </p:sp>
        </mc:Choice>
        <mc:Fallback xmlns="">
          <p:sp>
            <p:nvSpPr>
              <p:cNvPr id="4" name="TextBox 6">
                <a:extLst>
                  <a:ext uri="{FF2B5EF4-FFF2-40B4-BE49-F238E27FC236}">
                    <a16:creationId xmlns:a16="http://schemas.microsoft.com/office/drawing/2014/main" id="{779C98CF-FA24-433C-AF67-93D5B251DC37}"/>
                  </a:ext>
                </a:extLst>
              </p:cNvPr>
              <p:cNvSpPr txBox="1">
                <a:spLocks noRot="1" noChangeAspect="1" noMove="1" noResize="1" noEditPoints="1" noAdjustHandles="1" noChangeArrowheads="1" noChangeShapeType="1" noTextEdit="1"/>
              </p:cNvSpPr>
              <p:nvPr/>
            </p:nvSpPr>
            <p:spPr>
              <a:xfrm>
                <a:off x="535895" y="4246845"/>
                <a:ext cx="4643707" cy="276999"/>
              </a:xfrm>
              <a:prstGeom prst="rect">
                <a:avLst/>
              </a:prstGeom>
              <a:blipFill>
                <a:blip r:embed="rId2"/>
                <a:stretch>
                  <a:fillRect l="-656" b="-888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7">
                <a:extLst>
                  <a:ext uri="{FF2B5EF4-FFF2-40B4-BE49-F238E27FC236}">
                    <a16:creationId xmlns:a16="http://schemas.microsoft.com/office/drawing/2014/main" id="{979DAC58-8D24-D01E-513F-952C6A4A047B}"/>
                  </a:ext>
                </a:extLst>
              </p:cNvPr>
              <p:cNvSpPr txBox="1"/>
              <p:nvPr/>
            </p:nvSpPr>
            <p:spPr>
              <a:xfrm>
                <a:off x="478806" y="4711553"/>
                <a:ext cx="48410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480 </m:t>
                      </m:r>
                      <m:r>
                        <a:rPr lang="tr-TR" b="0" i="1" smtClean="0">
                          <a:latin typeface="Cambria Math" panose="02040503050406030204" pitchFamily="18" charset="0"/>
                        </a:rPr>
                        <m:t>𝑥</m:t>
                      </m:r>
                      <m:r>
                        <a:rPr lang="tr-TR" b="0" i="1" smtClean="0">
                          <a:latin typeface="Cambria Math" panose="02040503050406030204" pitchFamily="18" charset="0"/>
                        </a:rPr>
                        <m:t>1+200 </m:t>
                      </m:r>
                      <m:r>
                        <a:rPr lang="tr-TR" b="0" i="1" smtClean="0">
                          <a:latin typeface="Cambria Math" panose="02040503050406030204" pitchFamily="18" charset="0"/>
                        </a:rPr>
                        <m:t>𝑥</m:t>
                      </m:r>
                      <m:r>
                        <a:rPr lang="tr-TR" b="0" i="1" smtClean="0">
                          <a:latin typeface="Cambria Math" panose="02040503050406030204" pitchFamily="18" charset="0"/>
                        </a:rPr>
                        <m:t>2+160 </m:t>
                      </m:r>
                      <m:r>
                        <a:rPr lang="tr-TR" b="0" i="1" smtClean="0">
                          <a:latin typeface="Cambria Math" panose="02040503050406030204" pitchFamily="18" charset="0"/>
                        </a:rPr>
                        <m:t>𝑥</m:t>
                      </m:r>
                      <m:r>
                        <a:rPr lang="tr-TR" b="0" i="1" smtClean="0">
                          <a:latin typeface="Cambria Math" panose="02040503050406030204" pitchFamily="18" charset="0"/>
                        </a:rPr>
                        <m:t>3+100 </m:t>
                      </m:r>
                      <m:r>
                        <a:rPr lang="tr-TR" b="0" i="1" smtClean="0">
                          <a:latin typeface="Cambria Math" panose="02040503050406030204" pitchFamily="18" charset="0"/>
                        </a:rPr>
                        <m:t>𝑥</m:t>
                      </m:r>
                      <m:r>
                        <a:rPr lang="tr-TR" b="0" i="1" smtClean="0">
                          <a:latin typeface="Cambria Math" panose="02040503050406030204" pitchFamily="18" charset="0"/>
                        </a:rPr>
                        <m:t>4≤5600000</m:t>
                      </m:r>
                    </m:oMath>
                  </m:oMathPara>
                </a14:m>
                <a:endParaRPr lang="tr-TR" dirty="0"/>
              </a:p>
            </p:txBody>
          </p:sp>
        </mc:Choice>
        <mc:Fallback xmlns="">
          <p:sp>
            <p:nvSpPr>
              <p:cNvPr id="5" name="TextBox 7">
                <a:extLst>
                  <a:ext uri="{FF2B5EF4-FFF2-40B4-BE49-F238E27FC236}">
                    <a16:creationId xmlns:a16="http://schemas.microsoft.com/office/drawing/2014/main" id="{979DAC58-8D24-D01E-513F-952C6A4A047B}"/>
                  </a:ext>
                </a:extLst>
              </p:cNvPr>
              <p:cNvSpPr txBox="1">
                <a:spLocks noRot="1" noChangeAspect="1" noMove="1" noResize="1" noEditPoints="1" noAdjustHandles="1" noChangeArrowheads="1" noChangeShapeType="1" noTextEdit="1"/>
              </p:cNvSpPr>
              <p:nvPr/>
            </p:nvSpPr>
            <p:spPr>
              <a:xfrm>
                <a:off x="478806" y="4711553"/>
                <a:ext cx="4841069" cy="276999"/>
              </a:xfrm>
              <a:prstGeom prst="rect">
                <a:avLst/>
              </a:prstGeom>
              <a:blipFill>
                <a:blip r:embed="rId3"/>
                <a:stretch>
                  <a:fillRect l="-630" r="-756"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20F5846F-583A-C123-F50A-C5C45C76AFDB}"/>
                  </a:ext>
                </a:extLst>
              </p:cNvPr>
              <p:cNvSpPr txBox="1"/>
              <p:nvPr/>
            </p:nvSpPr>
            <p:spPr>
              <a:xfrm>
                <a:off x="478806" y="5225471"/>
                <a:ext cx="4635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250 </m:t>
                      </m:r>
                      <m:r>
                        <a:rPr lang="tr-TR" b="0" i="1" smtClean="0">
                          <a:latin typeface="Cambria Math" panose="02040503050406030204" pitchFamily="18" charset="0"/>
                        </a:rPr>
                        <m:t>𝑥</m:t>
                      </m:r>
                      <m:r>
                        <a:rPr lang="tr-TR" b="0" i="1" smtClean="0">
                          <a:latin typeface="Cambria Math" panose="02040503050406030204" pitchFamily="18" charset="0"/>
                        </a:rPr>
                        <m:t>1+120 </m:t>
                      </m:r>
                      <m:r>
                        <a:rPr lang="tr-TR" b="0" i="1" smtClean="0">
                          <a:latin typeface="Cambria Math" panose="02040503050406030204" pitchFamily="18" charset="0"/>
                        </a:rPr>
                        <m:t>𝑥</m:t>
                      </m:r>
                      <m:r>
                        <a:rPr lang="tr-TR" b="0" i="1" smtClean="0">
                          <a:latin typeface="Cambria Math" panose="02040503050406030204" pitchFamily="18" charset="0"/>
                        </a:rPr>
                        <m:t>2+90 </m:t>
                      </m:r>
                      <m:r>
                        <a:rPr lang="tr-TR" b="0" i="1" smtClean="0">
                          <a:latin typeface="Cambria Math" panose="02040503050406030204" pitchFamily="18" charset="0"/>
                        </a:rPr>
                        <m:t>𝑥</m:t>
                      </m:r>
                      <m:r>
                        <a:rPr lang="tr-TR" b="0" i="1" smtClean="0">
                          <a:latin typeface="Cambria Math" panose="02040503050406030204" pitchFamily="18" charset="0"/>
                        </a:rPr>
                        <m:t>3+60 </m:t>
                      </m:r>
                      <m:r>
                        <a:rPr lang="tr-TR" b="0" i="1" smtClean="0">
                          <a:latin typeface="Cambria Math" panose="02040503050406030204" pitchFamily="18" charset="0"/>
                        </a:rPr>
                        <m:t>𝑥</m:t>
                      </m:r>
                      <m:r>
                        <a:rPr lang="tr-TR" b="0" i="1" smtClean="0">
                          <a:latin typeface="Cambria Math" panose="02040503050406030204" pitchFamily="18" charset="0"/>
                        </a:rPr>
                        <m:t>4 ≥1900000</m:t>
                      </m:r>
                    </m:oMath>
                  </m:oMathPara>
                </a14:m>
                <a:endParaRPr lang="tr-TR" dirty="0"/>
              </a:p>
            </p:txBody>
          </p:sp>
        </mc:Choice>
        <mc:Fallback xmlns="">
          <p:sp>
            <p:nvSpPr>
              <p:cNvPr id="6" name="TextBox 8">
                <a:extLst>
                  <a:ext uri="{FF2B5EF4-FFF2-40B4-BE49-F238E27FC236}">
                    <a16:creationId xmlns:a16="http://schemas.microsoft.com/office/drawing/2014/main" id="{20F5846F-583A-C123-F50A-C5C45C76AFDB}"/>
                  </a:ext>
                </a:extLst>
              </p:cNvPr>
              <p:cNvSpPr txBox="1">
                <a:spLocks noRot="1" noChangeAspect="1" noMove="1" noResize="1" noEditPoints="1" noAdjustHandles="1" noChangeArrowheads="1" noChangeShapeType="1" noTextEdit="1"/>
              </p:cNvSpPr>
              <p:nvPr/>
            </p:nvSpPr>
            <p:spPr>
              <a:xfrm>
                <a:off x="478806" y="5225471"/>
                <a:ext cx="4635884" cy="276999"/>
              </a:xfrm>
              <a:prstGeom prst="rect">
                <a:avLst/>
              </a:prstGeom>
              <a:blipFill>
                <a:blip r:embed="rId4"/>
                <a:stretch>
                  <a:fillRect l="-658" r="-789"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EDEA4EBC-7255-9CFF-A296-DF97717B4340}"/>
                  </a:ext>
                </a:extLst>
              </p:cNvPr>
              <p:cNvSpPr txBox="1"/>
              <p:nvPr/>
            </p:nvSpPr>
            <p:spPr>
              <a:xfrm>
                <a:off x="478806" y="5603786"/>
                <a:ext cx="47641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200 </m:t>
                      </m:r>
                      <m:r>
                        <a:rPr lang="tr-TR" b="0" i="1" smtClean="0">
                          <a:latin typeface="Cambria Math" panose="02040503050406030204" pitchFamily="18" charset="0"/>
                        </a:rPr>
                        <m:t>𝑥</m:t>
                      </m:r>
                      <m:r>
                        <a:rPr lang="tr-TR" b="0" i="1" smtClean="0">
                          <a:latin typeface="Cambria Math" panose="02040503050406030204" pitchFamily="18" charset="0"/>
                        </a:rPr>
                        <m:t>1+140 </m:t>
                      </m:r>
                      <m:r>
                        <a:rPr lang="tr-TR" b="0" i="1" smtClean="0">
                          <a:latin typeface="Cambria Math" panose="02040503050406030204" pitchFamily="18" charset="0"/>
                        </a:rPr>
                        <m:t>𝑥</m:t>
                      </m:r>
                      <m:r>
                        <a:rPr lang="tr-TR" b="0" i="1" smtClean="0">
                          <a:latin typeface="Cambria Math" panose="02040503050406030204" pitchFamily="18" charset="0"/>
                        </a:rPr>
                        <m:t>2+120 </m:t>
                      </m:r>
                      <m:r>
                        <a:rPr lang="tr-TR" b="0" i="1" smtClean="0">
                          <a:latin typeface="Cambria Math" panose="02040503050406030204" pitchFamily="18" charset="0"/>
                        </a:rPr>
                        <m:t>𝑥</m:t>
                      </m:r>
                      <m:r>
                        <a:rPr lang="tr-TR" b="0" i="1" smtClean="0">
                          <a:latin typeface="Cambria Math" panose="02040503050406030204" pitchFamily="18" charset="0"/>
                        </a:rPr>
                        <m:t>3+80 </m:t>
                      </m:r>
                      <m:r>
                        <a:rPr lang="tr-TR" b="0" i="1" smtClean="0">
                          <a:latin typeface="Cambria Math" panose="02040503050406030204" pitchFamily="18" charset="0"/>
                        </a:rPr>
                        <m:t>𝑥</m:t>
                      </m:r>
                      <m:r>
                        <a:rPr lang="tr-TR" b="0" i="1" smtClean="0">
                          <a:latin typeface="Cambria Math" panose="02040503050406030204" pitchFamily="18" charset="0"/>
                        </a:rPr>
                        <m:t>4 ≥1600000</m:t>
                      </m:r>
                    </m:oMath>
                  </m:oMathPara>
                </a14:m>
                <a:endParaRPr lang="tr-TR" dirty="0"/>
              </a:p>
            </p:txBody>
          </p:sp>
        </mc:Choice>
        <mc:Fallback xmlns="">
          <p:sp>
            <p:nvSpPr>
              <p:cNvPr id="7" name="TextBox 9">
                <a:extLst>
                  <a:ext uri="{FF2B5EF4-FFF2-40B4-BE49-F238E27FC236}">
                    <a16:creationId xmlns:a16="http://schemas.microsoft.com/office/drawing/2014/main" id="{EDEA4EBC-7255-9CFF-A296-DF97717B4340}"/>
                  </a:ext>
                </a:extLst>
              </p:cNvPr>
              <p:cNvSpPr txBox="1">
                <a:spLocks noRot="1" noChangeAspect="1" noMove="1" noResize="1" noEditPoints="1" noAdjustHandles="1" noChangeArrowheads="1" noChangeShapeType="1" noTextEdit="1"/>
              </p:cNvSpPr>
              <p:nvPr/>
            </p:nvSpPr>
            <p:spPr>
              <a:xfrm>
                <a:off x="478806" y="5603786"/>
                <a:ext cx="4764125" cy="276999"/>
              </a:xfrm>
              <a:prstGeom prst="rect">
                <a:avLst/>
              </a:prstGeom>
              <a:blipFill>
                <a:blip r:embed="rId5"/>
                <a:stretch>
                  <a:fillRect l="-640" r="-768"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11">
                <a:extLst>
                  <a:ext uri="{FF2B5EF4-FFF2-40B4-BE49-F238E27FC236}">
                    <a16:creationId xmlns:a16="http://schemas.microsoft.com/office/drawing/2014/main" id="{F0675317-F13F-AECC-5A9C-B0AE8E4A0E31}"/>
                  </a:ext>
                </a:extLst>
              </p:cNvPr>
              <p:cNvSpPr txBox="1"/>
              <p:nvPr/>
            </p:nvSpPr>
            <p:spPr>
              <a:xfrm>
                <a:off x="5754722" y="4303637"/>
                <a:ext cx="234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 ≥4</m:t>
                      </m:r>
                    </m:oMath>
                  </m:oMathPara>
                </a14:m>
                <a:endParaRPr lang="tr-TR" dirty="0"/>
              </a:p>
            </p:txBody>
          </p:sp>
        </mc:Choice>
        <mc:Fallback xmlns="">
          <p:sp>
            <p:nvSpPr>
              <p:cNvPr id="8" name="TextBox 11">
                <a:extLst>
                  <a:ext uri="{FF2B5EF4-FFF2-40B4-BE49-F238E27FC236}">
                    <a16:creationId xmlns:a16="http://schemas.microsoft.com/office/drawing/2014/main" id="{F0675317-F13F-AECC-5A9C-B0AE8E4A0E31}"/>
                  </a:ext>
                </a:extLst>
              </p:cNvPr>
              <p:cNvSpPr txBox="1">
                <a:spLocks noRot="1" noChangeAspect="1" noMove="1" noResize="1" noEditPoints="1" noAdjustHandles="1" noChangeArrowheads="1" noChangeShapeType="1" noTextEdit="1"/>
              </p:cNvSpPr>
              <p:nvPr/>
            </p:nvSpPr>
            <p:spPr>
              <a:xfrm>
                <a:off x="5754722" y="4303637"/>
                <a:ext cx="2349414"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12">
                <a:extLst>
                  <a:ext uri="{FF2B5EF4-FFF2-40B4-BE49-F238E27FC236}">
                    <a16:creationId xmlns:a16="http://schemas.microsoft.com/office/drawing/2014/main" id="{2F557CD7-91BB-B6E8-05C3-E77359158696}"/>
                  </a:ext>
                </a:extLst>
              </p:cNvPr>
              <p:cNvSpPr txBox="1"/>
              <p:nvPr/>
            </p:nvSpPr>
            <p:spPr>
              <a:xfrm>
                <a:off x="5818523" y="4697810"/>
                <a:ext cx="234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4 ≤10</m:t>
                      </m:r>
                    </m:oMath>
                  </m:oMathPara>
                </a14:m>
                <a:endParaRPr lang="tr-TR" dirty="0"/>
              </a:p>
            </p:txBody>
          </p:sp>
        </mc:Choice>
        <mc:Fallback xmlns="">
          <p:sp>
            <p:nvSpPr>
              <p:cNvPr id="9" name="TextBox 12">
                <a:extLst>
                  <a:ext uri="{FF2B5EF4-FFF2-40B4-BE49-F238E27FC236}">
                    <a16:creationId xmlns:a16="http://schemas.microsoft.com/office/drawing/2014/main" id="{2F557CD7-91BB-B6E8-05C3-E77359158696}"/>
                  </a:ext>
                </a:extLst>
              </p:cNvPr>
              <p:cNvSpPr txBox="1">
                <a:spLocks noRot="1" noChangeAspect="1" noMove="1" noResize="1" noEditPoints="1" noAdjustHandles="1" noChangeArrowheads="1" noChangeShapeType="1" noTextEdit="1"/>
              </p:cNvSpPr>
              <p:nvPr/>
            </p:nvSpPr>
            <p:spPr>
              <a:xfrm>
                <a:off x="5818523" y="4697810"/>
                <a:ext cx="2349414"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13">
                <a:extLst>
                  <a:ext uri="{FF2B5EF4-FFF2-40B4-BE49-F238E27FC236}">
                    <a16:creationId xmlns:a16="http://schemas.microsoft.com/office/drawing/2014/main" id="{4B0C49B8-09FD-587E-533D-8668356D4277}"/>
                  </a:ext>
                </a:extLst>
              </p:cNvPr>
              <p:cNvSpPr txBox="1"/>
              <p:nvPr/>
            </p:nvSpPr>
            <p:spPr>
              <a:xfrm>
                <a:off x="6242319" y="5161143"/>
                <a:ext cx="745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2≥6</m:t>
                      </m:r>
                    </m:oMath>
                  </m:oMathPara>
                </a14:m>
                <a:endParaRPr lang="tr-TR" dirty="0"/>
              </a:p>
            </p:txBody>
          </p:sp>
        </mc:Choice>
        <mc:Fallback xmlns="">
          <p:sp>
            <p:nvSpPr>
              <p:cNvPr id="10" name="TextBox 13">
                <a:extLst>
                  <a:ext uri="{FF2B5EF4-FFF2-40B4-BE49-F238E27FC236}">
                    <a16:creationId xmlns:a16="http://schemas.microsoft.com/office/drawing/2014/main" id="{4B0C49B8-09FD-587E-533D-8668356D4277}"/>
                  </a:ext>
                </a:extLst>
              </p:cNvPr>
              <p:cNvSpPr txBox="1">
                <a:spLocks noRot="1" noChangeAspect="1" noMove="1" noResize="1" noEditPoints="1" noAdjustHandles="1" noChangeArrowheads="1" noChangeShapeType="1" noTextEdit="1"/>
              </p:cNvSpPr>
              <p:nvPr/>
            </p:nvSpPr>
            <p:spPr>
              <a:xfrm>
                <a:off x="6242319" y="5161143"/>
                <a:ext cx="745397" cy="276999"/>
              </a:xfrm>
              <a:prstGeom prst="rect">
                <a:avLst/>
              </a:prstGeom>
              <a:blipFill>
                <a:blip r:embed="rId8"/>
                <a:stretch>
                  <a:fillRect l="-5738" r="-7377"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4">
                <a:extLst>
                  <a:ext uri="{FF2B5EF4-FFF2-40B4-BE49-F238E27FC236}">
                    <a16:creationId xmlns:a16="http://schemas.microsoft.com/office/drawing/2014/main" id="{81599F84-E20E-040C-A403-D96110A63422}"/>
                  </a:ext>
                </a:extLst>
              </p:cNvPr>
              <p:cNvSpPr txBox="1"/>
              <p:nvPr/>
            </p:nvSpPr>
            <p:spPr>
              <a:xfrm>
                <a:off x="6242319" y="5530822"/>
                <a:ext cx="8736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2≤20</m:t>
                      </m:r>
                    </m:oMath>
                  </m:oMathPara>
                </a14:m>
                <a:endParaRPr lang="tr-TR" dirty="0"/>
              </a:p>
            </p:txBody>
          </p:sp>
        </mc:Choice>
        <mc:Fallback xmlns="">
          <p:sp>
            <p:nvSpPr>
              <p:cNvPr id="11" name="TextBox 14">
                <a:extLst>
                  <a:ext uri="{FF2B5EF4-FFF2-40B4-BE49-F238E27FC236}">
                    <a16:creationId xmlns:a16="http://schemas.microsoft.com/office/drawing/2014/main" id="{81599F84-E20E-040C-A403-D96110A63422}"/>
                  </a:ext>
                </a:extLst>
              </p:cNvPr>
              <p:cNvSpPr txBox="1">
                <a:spLocks noRot="1" noChangeAspect="1" noMove="1" noResize="1" noEditPoints="1" noAdjustHandles="1" noChangeArrowheads="1" noChangeShapeType="1" noTextEdit="1"/>
              </p:cNvSpPr>
              <p:nvPr/>
            </p:nvSpPr>
            <p:spPr>
              <a:xfrm>
                <a:off x="6242319" y="5530822"/>
                <a:ext cx="873637" cy="276999"/>
              </a:xfrm>
              <a:prstGeom prst="rect">
                <a:avLst/>
              </a:prstGeom>
              <a:blipFill>
                <a:blip r:embed="rId9"/>
                <a:stretch>
                  <a:fillRect l="-4895" r="-6294"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TextBox 15">
                <a:extLst>
                  <a:ext uri="{FF2B5EF4-FFF2-40B4-BE49-F238E27FC236}">
                    <a16:creationId xmlns:a16="http://schemas.microsoft.com/office/drawing/2014/main" id="{4ED8B36E-CC87-2019-3755-9C0DE37FB031}"/>
                  </a:ext>
                </a:extLst>
              </p:cNvPr>
              <p:cNvSpPr txBox="1"/>
              <p:nvPr/>
            </p:nvSpPr>
            <p:spPr>
              <a:xfrm>
                <a:off x="7370771" y="5133403"/>
                <a:ext cx="745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3≥6</m:t>
                      </m:r>
                    </m:oMath>
                  </m:oMathPara>
                </a14:m>
                <a:endParaRPr lang="tr-TR" dirty="0"/>
              </a:p>
            </p:txBody>
          </p:sp>
        </mc:Choice>
        <mc:Fallback xmlns="">
          <p:sp>
            <p:nvSpPr>
              <p:cNvPr id="12" name="TextBox 15">
                <a:extLst>
                  <a:ext uri="{FF2B5EF4-FFF2-40B4-BE49-F238E27FC236}">
                    <a16:creationId xmlns:a16="http://schemas.microsoft.com/office/drawing/2014/main" id="{4ED8B36E-CC87-2019-3755-9C0DE37FB031}"/>
                  </a:ext>
                </a:extLst>
              </p:cNvPr>
              <p:cNvSpPr txBox="1">
                <a:spLocks noRot="1" noChangeAspect="1" noMove="1" noResize="1" noEditPoints="1" noAdjustHandles="1" noChangeArrowheads="1" noChangeShapeType="1" noTextEdit="1"/>
              </p:cNvSpPr>
              <p:nvPr/>
            </p:nvSpPr>
            <p:spPr>
              <a:xfrm>
                <a:off x="7370771" y="5133403"/>
                <a:ext cx="745397" cy="276999"/>
              </a:xfrm>
              <a:prstGeom prst="rect">
                <a:avLst/>
              </a:prstGeom>
              <a:blipFill>
                <a:blip r:embed="rId10"/>
                <a:stretch>
                  <a:fillRect l="-5738" r="-7377"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TextBox 16">
                <a:extLst>
                  <a:ext uri="{FF2B5EF4-FFF2-40B4-BE49-F238E27FC236}">
                    <a16:creationId xmlns:a16="http://schemas.microsoft.com/office/drawing/2014/main" id="{D933597C-A7B5-32AD-83D5-26830A7F66DA}"/>
                  </a:ext>
                </a:extLst>
              </p:cNvPr>
              <p:cNvSpPr txBox="1"/>
              <p:nvPr/>
            </p:nvSpPr>
            <p:spPr>
              <a:xfrm>
                <a:off x="7370771" y="5503082"/>
                <a:ext cx="8736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3≤20</m:t>
                      </m:r>
                    </m:oMath>
                  </m:oMathPara>
                </a14:m>
                <a:endParaRPr lang="tr-TR" dirty="0"/>
              </a:p>
            </p:txBody>
          </p:sp>
        </mc:Choice>
        <mc:Fallback xmlns="">
          <p:sp>
            <p:nvSpPr>
              <p:cNvPr id="13" name="TextBox 16">
                <a:extLst>
                  <a:ext uri="{FF2B5EF4-FFF2-40B4-BE49-F238E27FC236}">
                    <a16:creationId xmlns:a16="http://schemas.microsoft.com/office/drawing/2014/main" id="{D933597C-A7B5-32AD-83D5-26830A7F66DA}"/>
                  </a:ext>
                </a:extLst>
              </p:cNvPr>
              <p:cNvSpPr txBox="1">
                <a:spLocks noRot="1" noChangeAspect="1" noMove="1" noResize="1" noEditPoints="1" noAdjustHandles="1" noChangeArrowheads="1" noChangeShapeType="1" noTextEdit="1"/>
              </p:cNvSpPr>
              <p:nvPr/>
            </p:nvSpPr>
            <p:spPr>
              <a:xfrm>
                <a:off x="7370771" y="5503082"/>
                <a:ext cx="873637" cy="276999"/>
              </a:xfrm>
              <a:prstGeom prst="rect">
                <a:avLst/>
              </a:prstGeom>
              <a:blipFill>
                <a:blip r:embed="rId11"/>
                <a:stretch>
                  <a:fillRect l="-4895" r="-6294"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TextBox 17">
                <a:extLst>
                  <a:ext uri="{FF2B5EF4-FFF2-40B4-BE49-F238E27FC236}">
                    <a16:creationId xmlns:a16="http://schemas.microsoft.com/office/drawing/2014/main" id="{7B324D85-6184-9FFA-642B-DF44D053C3FC}"/>
                  </a:ext>
                </a:extLst>
              </p:cNvPr>
              <p:cNvSpPr txBox="1"/>
              <p:nvPr/>
            </p:nvSpPr>
            <p:spPr>
              <a:xfrm>
                <a:off x="6242319" y="5952317"/>
                <a:ext cx="1811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m:t>
                      </m:r>
                      <m:r>
                        <a:rPr lang="tr-TR" b="0" i="1" smtClean="0">
                          <a:latin typeface="Cambria Math" panose="02040503050406030204" pitchFamily="18" charset="0"/>
                        </a:rPr>
                        <m:t>𝑥</m:t>
                      </m:r>
                      <m:r>
                        <a:rPr lang="tr-TR" b="0" i="1" smtClean="0">
                          <a:latin typeface="Cambria Math" panose="02040503050406030204" pitchFamily="18" charset="0"/>
                        </a:rPr>
                        <m:t>2,</m:t>
                      </m:r>
                      <m:r>
                        <a:rPr lang="tr-TR" b="0" i="1" smtClean="0">
                          <a:latin typeface="Cambria Math" panose="02040503050406030204" pitchFamily="18" charset="0"/>
                        </a:rPr>
                        <m:t>𝑥</m:t>
                      </m:r>
                      <m:r>
                        <a:rPr lang="tr-TR" b="0" i="1" smtClean="0">
                          <a:latin typeface="Cambria Math" panose="02040503050406030204" pitchFamily="18" charset="0"/>
                        </a:rPr>
                        <m:t>3,</m:t>
                      </m:r>
                      <m:r>
                        <a:rPr lang="tr-TR" b="0" i="1" smtClean="0">
                          <a:latin typeface="Cambria Math" panose="02040503050406030204" pitchFamily="18" charset="0"/>
                        </a:rPr>
                        <m:t>𝑥</m:t>
                      </m:r>
                      <m:r>
                        <a:rPr lang="tr-TR" b="0" i="1" smtClean="0">
                          <a:latin typeface="Cambria Math" panose="02040503050406030204" pitchFamily="18" charset="0"/>
                        </a:rPr>
                        <m:t>4 ≥0</m:t>
                      </m:r>
                    </m:oMath>
                  </m:oMathPara>
                </a14:m>
                <a:endParaRPr lang="tr-TR" dirty="0"/>
              </a:p>
            </p:txBody>
          </p:sp>
        </mc:Choice>
        <mc:Fallback xmlns="">
          <p:sp>
            <p:nvSpPr>
              <p:cNvPr id="14" name="TextBox 17">
                <a:extLst>
                  <a:ext uri="{FF2B5EF4-FFF2-40B4-BE49-F238E27FC236}">
                    <a16:creationId xmlns:a16="http://schemas.microsoft.com/office/drawing/2014/main" id="{7B324D85-6184-9FFA-642B-DF44D053C3FC}"/>
                  </a:ext>
                </a:extLst>
              </p:cNvPr>
              <p:cNvSpPr txBox="1">
                <a:spLocks noRot="1" noChangeAspect="1" noMove="1" noResize="1" noEditPoints="1" noAdjustHandles="1" noChangeArrowheads="1" noChangeShapeType="1" noTextEdit="1"/>
              </p:cNvSpPr>
              <p:nvPr/>
            </p:nvSpPr>
            <p:spPr>
              <a:xfrm>
                <a:off x="6242319" y="5952317"/>
                <a:ext cx="1811393" cy="276999"/>
              </a:xfrm>
              <a:prstGeom prst="rect">
                <a:avLst/>
              </a:prstGeom>
              <a:blipFill>
                <a:blip r:embed="rId12"/>
                <a:stretch>
                  <a:fillRect l="-2020" r="-2694" b="-10870"/>
                </a:stretch>
              </a:blipFill>
            </p:spPr>
            <p:txBody>
              <a:bodyPr/>
              <a:lstStyle/>
              <a:p>
                <a:r>
                  <a:rPr lang="tr-TR">
                    <a:noFill/>
                  </a:rPr>
                  <a:t> </a:t>
                </a:r>
              </a:p>
            </p:txBody>
          </p:sp>
        </mc:Fallback>
      </mc:AlternateContent>
      <p:pic>
        <p:nvPicPr>
          <p:cNvPr id="15" name="Resim 14">
            <a:extLst>
              <a:ext uri="{FF2B5EF4-FFF2-40B4-BE49-F238E27FC236}">
                <a16:creationId xmlns:a16="http://schemas.microsoft.com/office/drawing/2014/main" id="{619C038E-8849-79BD-14BB-2E2E4CD661A6}"/>
              </a:ext>
            </a:extLst>
          </p:cNvPr>
          <p:cNvPicPr>
            <a:picLocks noChangeAspect="1"/>
          </p:cNvPicPr>
          <p:nvPr/>
        </p:nvPicPr>
        <p:blipFill>
          <a:blip r:embed="rId13"/>
          <a:stretch>
            <a:fillRect/>
          </a:stretch>
        </p:blipFill>
        <p:spPr>
          <a:xfrm>
            <a:off x="1835696" y="1846528"/>
            <a:ext cx="5739346" cy="109827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77B887FC-CCAB-6FBD-9DE9-42CF05EDDC46}"/>
                  </a:ext>
                </a:extLst>
              </p:cNvPr>
              <p:cNvSpPr txBox="1"/>
              <p:nvPr/>
            </p:nvSpPr>
            <p:spPr>
              <a:xfrm>
                <a:off x="3614552" y="148962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1          </m:t>
                      </m:r>
                      <m:r>
                        <a:rPr lang="tr-TR" b="0" i="1" smtClean="0">
                          <a:latin typeface="Cambria Math" panose="02040503050406030204" pitchFamily="18" charset="0"/>
                        </a:rPr>
                        <m:t>𝑥</m:t>
                      </m:r>
                      <m:r>
                        <a:rPr lang="tr-TR" b="0" i="1" smtClean="0">
                          <a:latin typeface="Cambria Math" panose="02040503050406030204" pitchFamily="18" charset="0"/>
                        </a:rPr>
                        <m:t>2          </m:t>
                      </m:r>
                      <m:r>
                        <a:rPr lang="tr-TR" b="0" i="1" smtClean="0">
                          <a:latin typeface="Cambria Math" panose="02040503050406030204" pitchFamily="18" charset="0"/>
                        </a:rPr>
                        <m:t>𝑥</m:t>
                      </m:r>
                      <m:r>
                        <a:rPr lang="tr-TR" b="0" i="1" smtClean="0">
                          <a:latin typeface="Cambria Math" panose="02040503050406030204" pitchFamily="18" charset="0"/>
                        </a:rPr>
                        <m:t>3        </m:t>
                      </m:r>
                      <m:r>
                        <a:rPr lang="tr-TR" b="0" i="1" smtClean="0">
                          <a:latin typeface="Cambria Math" panose="02040503050406030204" pitchFamily="18" charset="0"/>
                        </a:rPr>
                        <m:t>𝑥</m:t>
                      </m:r>
                      <m:r>
                        <a:rPr lang="tr-TR" b="0" i="1" smtClean="0">
                          <a:latin typeface="Cambria Math" panose="02040503050406030204" pitchFamily="18" charset="0"/>
                        </a:rPr>
                        <m:t>4 </m:t>
                      </m:r>
                    </m:oMath>
                  </m:oMathPara>
                </a14:m>
                <a:endParaRPr lang="tr-TR" dirty="0"/>
              </a:p>
            </p:txBody>
          </p:sp>
        </mc:Choice>
        <mc:Fallback xmlns="">
          <p:sp>
            <p:nvSpPr>
              <p:cNvPr id="17" name="Metin kutusu 16">
                <a:extLst>
                  <a:ext uri="{FF2B5EF4-FFF2-40B4-BE49-F238E27FC236}">
                    <a16:creationId xmlns:a16="http://schemas.microsoft.com/office/drawing/2014/main" id="{77B887FC-CCAB-6FBD-9DE9-42CF05EDDC46}"/>
                  </a:ext>
                </a:extLst>
              </p:cNvPr>
              <p:cNvSpPr txBox="1">
                <a:spLocks noRot="1" noChangeAspect="1" noMove="1" noResize="1" noEditPoints="1" noAdjustHandles="1" noChangeArrowheads="1" noChangeShapeType="1" noTextEdit="1"/>
              </p:cNvSpPr>
              <p:nvPr/>
            </p:nvSpPr>
            <p:spPr>
              <a:xfrm>
                <a:off x="3614552" y="1489626"/>
                <a:ext cx="4572000" cy="369332"/>
              </a:xfrm>
              <a:prstGeom prst="rect">
                <a:avLst/>
              </a:prstGeom>
              <a:blipFill>
                <a:blip r:embed="rId1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22058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5429852-46C1-A523-4D48-65B3951CFAFF}"/>
              </a:ext>
            </a:extLst>
          </p:cNvPr>
          <p:cNvSpPr>
            <a:spLocks noGrp="1"/>
          </p:cNvSpPr>
          <p:nvPr>
            <p:ph idx="1"/>
          </p:nvPr>
        </p:nvSpPr>
        <p:spPr/>
        <p:txBody>
          <a:bodyPr/>
          <a:lstStyle/>
          <a:p>
            <a:pPr>
              <a:buFont typeface="Arial" panose="020B0604020202020204" pitchFamily="34" charset="0"/>
              <a:buChar char="•"/>
            </a:pPr>
            <a:r>
              <a:rPr lang="tr-TR" dirty="0"/>
              <a:t>Varsayalım ki maliyet minimize edilmek isteniyor.</a:t>
            </a:r>
          </a:p>
          <a:p>
            <a:pPr>
              <a:buFont typeface="Arial" panose="020B0604020202020204" pitchFamily="34" charset="0"/>
              <a:buChar char="•"/>
            </a:pPr>
            <a:endParaRPr lang="tr-TR" dirty="0"/>
          </a:p>
          <a:p>
            <a:pPr>
              <a:buFont typeface="Arial" panose="020B0604020202020204" pitchFamily="34" charset="0"/>
              <a:buChar char="•"/>
            </a:pPr>
            <a:endParaRPr lang="tr-TR" dirty="0"/>
          </a:p>
        </p:txBody>
      </p:sp>
      <p:sp>
        <p:nvSpPr>
          <p:cNvPr id="3" name="Başlık 2">
            <a:extLst>
              <a:ext uri="{FF2B5EF4-FFF2-40B4-BE49-F238E27FC236}">
                <a16:creationId xmlns:a16="http://schemas.microsoft.com/office/drawing/2014/main" id="{66E34C64-7D2B-32A8-564E-E75E0E1D835C}"/>
              </a:ext>
            </a:extLst>
          </p:cNvPr>
          <p:cNvSpPr>
            <a:spLocks noGrp="1"/>
          </p:cNvSpPr>
          <p:nvPr>
            <p:ph type="title"/>
          </p:nvPr>
        </p:nvSpPr>
        <p:spPr/>
        <p:txBody>
          <a:bodyPr/>
          <a:lstStyle/>
          <a:p>
            <a:r>
              <a:rPr lang="tr-TR" dirty="0"/>
              <a:t>Reklam Alternatif</a:t>
            </a:r>
          </a:p>
        </p:txBody>
      </p:sp>
      <mc:AlternateContent xmlns:mc="http://schemas.openxmlformats.org/markup-compatibility/2006" xmlns:a14="http://schemas.microsoft.com/office/drawing/2010/main">
        <mc:Choice Requires="a14">
          <p:sp>
            <p:nvSpPr>
              <p:cNvPr id="4" name="TextBox 7">
                <a:extLst>
                  <a:ext uri="{FF2B5EF4-FFF2-40B4-BE49-F238E27FC236}">
                    <a16:creationId xmlns:a16="http://schemas.microsoft.com/office/drawing/2014/main" id="{961D0FDE-8499-1146-E008-B9CF478B1485}"/>
                  </a:ext>
                </a:extLst>
              </p:cNvPr>
              <p:cNvSpPr txBox="1"/>
              <p:nvPr/>
            </p:nvSpPr>
            <p:spPr>
              <a:xfrm>
                <a:off x="2051720" y="2852936"/>
                <a:ext cx="48410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480 </m:t>
                      </m:r>
                      <m:r>
                        <a:rPr lang="tr-TR" b="0" i="1" smtClean="0">
                          <a:latin typeface="Cambria Math" panose="02040503050406030204" pitchFamily="18" charset="0"/>
                        </a:rPr>
                        <m:t>𝑥</m:t>
                      </m:r>
                      <m:r>
                        <a:rPr lang="tr-TR" b="0" i="1" smtClean="0">
                          <a:latin typeface="Cambria Math" panose="02040503050406030204" pitchFamily="18" charset="0"/>
                        </a:rPr>
                        <m:t>1+200 </m:t>
                      </m:r>
                      <m:r>
                        <a:rPr lang="tr-TR" b="0" i="1" smtClean="0">
                          <a:latin typeface="Cambria Math" panose="02040503050406030204" pitchFamily="18" charset="0"/>
                        </a:rPr>
                        <m:t>𝑥</m:t>
                      </m:r>
                      <m:r>
                        <a:rPr lang="tr-TR" b="0" i="1" smtClean="0">
                          <a:latin typeface="Cambria Math" panose="02040503050406030204" pitchFamily="18" charset="0"/>
                        </a:rPr>
                        <m:t>2+160 </m:t>
                      </m:r>
                      <m:r>
                        <a:rPr lang="tr-TR" b="0" i="1" smtClean="0">
                          <a:latin typeface="Cambria Math" panose="02040503050406030204" pitchFamily="18" charset="0"/>
                        </a:rPr>
                        <m:t>𝑥</m:t>
                      </m:r>
                      <m:r>
                        <a:rPr lang="tr-TR" b="0" i="1" smtClean="0">
                          <a:latin typeface="Cambria Math" panose="02040503050406030204" pitchFamily="18" charset="0"/>
                        </a:rPr>
                        <m:t>3+100 </m:t>
                      </m:r>
                      <m:r>
                        <a:rPr lang="tr-TR" b="0" i="1" smtClean="0">
                          <a:latin typeface="Cambria Math" panose="02040503050406030204" pitchFamily="18" charset="0"/>
                        </a:rPr>
                        <m:t>𝑥</m:t>
                      </m:r>
                      <m:r>
                        <a:rPr lang="tr-TR" b="0" i="1" smtClean="0">
                          <a:latin typeface="Cambria Math" panose="02040503050406030204" pitchFamily="18" charset="0"/>
                        </a:rPr>
                        <m:t>4≤5600000</m:t>
                      </m:r>
                    </m:oMath>
                  </m:oMathPara>
                </a14:m>
                <a:endParaRPr lang="tr-TR" dirty="0"/>
              </a:p>
            </p:txBody>
          </p:sp>
        </mc:Choice>
        <mc:Fallback xmlns="">
          <p:sp>
            <p:nvSpPr>
              <p:cNvPr id="4" name="TextBox 7">
                <a:extLst>
                  <a:ext uri="{FF2B5EF4-FFF2-40B4-BE49-F238E27FC236}">
                    <a16:creationId xmlns:a16="http://schemas.microsoft.com/office/drawing/2014/main" id="{961D0FDE-8499-1146-E008-B9CF478B1485}"/>
                  </a:ext>
                </a:extLst>
              </p:cNvPr>
              <p:cNvSpPr txBox="1">
                <a:spLocks noRot="1" noChangeAspect="1" noMove="1" noResize="1" noEditPoints="1" noAdjustHandles="1" noChangeArrowheads="1" noChangeShapeType="1" noTextEdit="1"/>
              </p:cNvSpPr>
              <p:nvPr/>
            </p:nvSpPr>
            <p:spPr>
              <a:xfrm>
                <a:off x="2051720" y="2852936"/>
                <a:ext cx="4841069" cy="276999"/>
              </a:xfrm>
              <a:prstGeom prst="rect">
                <a:avLst/>
              </a:prstGeom>
              <a:blipFill>
                <a:blip r:embed="rId2"/>
                <a:stretch>
                  <a:fillRect l="-630" r="-756" b="-1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8">
                <a:extLst>
                  <a:ext uri="{FF2B5EF4-FFF2-40B4-BE49-F238E27FC236}">
                    <a16:creationId xmlns:a16="http://schemas.microsoft.com/office/drawing/2014/main" id="{1DE0605D-C90C-6648-52E3-4EC4A57314B1}"/>
                  </a:ext>
                </a:extLst>
              </p:cNvPr>
              <p:cNvSpPr txBox="1"/>
              <p:nvPr/>
            </p:nvSpPr>
            <p:spPr>
              <a:xfrm>
                <a:off x="2051720" y="3294379"/>
                <a:ext cx="4635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250 </m:t>
                      </m:r>
                      <m:r>
                        <a:rPr lang="tr-TR" b="0" i="1" smtClean="0">
                          <a:latin typeface="Cambria Math" panose="02040503050406030204" pitchFamily="18" charset="0"/>
                        </a:rPr>
                        <m:t>𝑥</m:t>
                      </m:r>
                      <m:r>
                        <a:rPr lang="tr-TR" b="0" i="1" smtClean="0">
                          <a:latin typeface="Cambria Math" panose="02040503050406030204" pitchFamily="18" charset="0"/>
                        </a:rPr>
                        <m:t>1+120 </m:t>
                      </m:r>
                      <m:r>
                        <a:rPr lang="tr-TR" b="0" i="1" smtClean="0">
                          <a:latin typeface="Cambria Math" panose="02040503050406030204" pitchFamily="18" charset="0"/>
                        </a:rPr>
                        <m:t>𝑥</m:t>
                      </m:r>
                      <m:r>
                        <a:rPr lang="tr-TR" b="0" i="1" smtClean="0">
                          <a:latin typeface="Cambria Math" panose="02040503050406030204" pitchFamily="18" charset="0"/>
                        </a:rPr>
                        <m:t>2+90 </m:t>
                      </m:r>
                      <m:r>
                        <a:rPr lang="tr-TR" b="0" i="1" smtClean="0">
                          <a:latin typeface="Cambria Math" panose="02040503050406030204" pitchFamily="18" charset="0"/>
                        </a:rPr>
                        <m:t>𝑥</m:t>
                      </m:r>
                      <m:r>
                        <a:rPr lang="tr-TR" b="0" i="1" smtClean="0">
                          <a:latin typeface="Cambria Math" panose="02040503050406030204" pitchFamily="18" charset="0"/>
                        </a:rPr>
                        <m:t>3+60 </m:t>
                      </m:r>
                      <m:r>
                        <a:rPr lang="tr-TR" b="0" i="1" smtClean="0">
                          <a:latin typeface="Cambria Math" panose="02040503050406030204" pitchFamily="18" charset="0"/>
                        </a:rPr>
                        <m:t>𝑥</m:t>
                      </m:r>
                      <m:r>
                        <a:rPr lang="tr-TR" b="0" i="1" smtClean="0">
                          <a:latin typeface="Cambria Math" panose="02040503050406030204" pitchFamily="18" charset="0"/>
                        </a:rPr>
                        <m:t>4 ≥1900000</m:t>
                      </m:r>
                    </m:oMath>
                  </m:oMathPara>
                </a14:m>
                <a:endParaRPr lang="tr-TR" dirty="0"/>
              </a:p>
            </p:txBody>
          </p:sp>
        </mc:Choice>
        <mc:Fallback xmlns="">
          <p:sp>
            <p:nvSpPr>
              <p:cNvPr id="5" name="TextBox 8">
                <a:extLst>
                  <a:ext uri="{FF2B5EF4-FFF2-40B4-BE49-F238E27FC236}">
                    <a16:creationId xmlns:a16="http://schemas.microsoft.com/office/drawing/2014/main" id="{1DE0605D-C90C-6648-52E3-4EC4A57314B1}"/>
                  </a:ext>
                </a:extLst>
              </p:cNvPr>
              <p:cNvSpPr txBox="1">
                <a:spLocks noRot="1" noChangeAspect="1" noMove="1" noResize="1" noEditPoints="1" noAdjustHandles="1" noChangeArrowheads="1" noChangeShapeType="1" noTextEdit="1"/>
              </p:cNvSpPr>
              <p:nvPr/>
            </p:nvSpPr>
            <p:spPr>
              <a:xfrm>
                <a:off x="2051720" y="3294379"/>
                <a:ext cx="4635884" cy="276999"/>
              </a:xfrm>
              <a:prstGeom prst="rect">
                <a:avLst/>
              </a:prstGeom>
              <a:blipFill>
                <a:blip r:embed="rId3"/>
                <a:stretch>
                  <a:fillRect l="-658" r="-789"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740E777A-1777-35AC-254C-E6473C6757D2}"/>
                  </a:ext>
                </a:extLst>
              </p:cNvPr>
              <p:cNvSpPr txBox="1"/>
              <p:nvPr/>
            </p:nvSpPr>
            <p:spPr>
              <a:xfrm>
                <a:off x="2051720" y="3669797"/>
                <a:ext cx="47641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200 </m:t>
                      </m:r>
                      <m:r>
                        <a:rPr lang="tr-TR" b="0" i="1" smtClean="0">
                          <a:latin typeface="Cambria Math" panose="02040503050406030204" pitchFamily="18" charset="0"/>
                        </a:rPr>
                        <m:t>𝑥</m:t>
                      </m:r>
                      <m:r>
                        <a:rPr lang="tr-TR" b="0" i="1" smtClean="0">
                          <a:latin typeface="Cambria Math" panose="02040503050406030204" pitchFamily="18" charset="0"/>
                        </a:rPr>
                        <m:t>1+140 </m:t>
                      </m:r>
                      <m:r>
                        <a:rPr lang="tr-TR" b="0" i="1" smtClean="0">
                          <a:latin typeface="Cambria Math" panose="02040503050406030204" pitchFamily="18" charset="0"/>
                        </a:rPr>
                        <m:t>𝑥</m:t>
                      </m:r>
                      <m:r>
                        <a:rPr lang="tr-TR" b="0" i="1" smtClean="0">
                          <a:latin typeface="Cambria Math" panose="02040503050406030204" pitchFamily="18" charset="0"/>
                        </a:rPr>
                        <m:t>2+120 </m:t>
                      </m:r>
                      <m:r>
                        <a:rPr lang="tr-TR" b="0" i="1" smtClean="0">
                          <a:latin typeface="Cambria Math" panose="02040503050406030204" pitchFamily="18" charset="0"/>
                        </a:rPr>
                        <m:t>𝑥</m:t>
                      </m:r>
                      <m:r>
                        <a:rPr lang="tr-TR" b="0" i="1" smtClean="0">
                          <a:latin typeface="Cambria Math" panose="02040503050406030204" pitchFamily="18" charset="0"/>
                        </a:rPr>
                        <m:t>3+80 </m:t>
                      </m:r>
                      <m:r>
                        <a:rPr lang="tr-TR" b="0" i="1" smtClean="0">
                          <a:latin typeface="Cambria Math" panose="02040503050406030204" pitchFamily="18" charset="0"/>
                        </a:rPr>
                        <m:t>𝑥</m:t>
                      </m:r>
                      <m:r>
                        <a:rPr lang="tr-TR" b="0" i="1" smtClean="0">
                          <a:latin typeface="Cambria Math" panose="02040503050406030204" pitchFamily="18" charset="0"/>
                        </a:rPr>
                        <m:t>4 ≥1600000</m:t>
                      </m:r>
                    </m:oMath>
                  </m:oMathPara>
                </a14:m>
                <a:endParaRPr lang="tr-TR" dirty="0"/>
              </a:p>
            </p:txBody>
          </p:sp>
        </mc:Choice>
        <mc:Fallback xmlns="">
          <p:sp>
            <p:nvSpPr>
              <p:cNvPr id="6" name="TextBox 9">
                <a:extLst>
                  <a:ext uri="{FF2B5EF4-FFF2-40B4-BE49-F238E27FC236}">
                    <a16:creationId xmlns:a16="http://schemas.microsoft.com/office/drawing/2014/main" id="{740E777A-1777-35AC-254C-E6473C6757D2}"/>
                  </a:ext>
                </a:extLst>
              </p:cNvPr>
              <p:cNvSpPr txBox="1">
                <a:spLocks noRot="1" noChangeAspect="1" noMove="1" noResize="1" noEditPoints="1" noAdjustHandles="1" noChangeArrowheads="1" noChangeShapeType="1" noTextEdit="1"/>
              </p:cNvSpPr>
              <p:nvPr/>
            </p:nvSpPr>
            <p:spPr>
              <a:xfrm>
                <a:off x="2051720" y="3669797"/>
                <a:ext cx="4764125" cy="276999"/>
              </a:xfrm>
              <a:prstGeom prst="rect">
                <a:avLst/>
              </a:prstGeom>
              <a:blipFill>
                <a:blip r:embed="rId4"/>
                <a:stretch>
                  <a:fillRect l="-640" r="-768"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11">
                <a:extLst>
                  <a:ext uri="{FF2B5EF4-FFF2-40B4-BE49-F238E27FC236}">
                    <a16:creationId xmlns:a16="http://schemas.microsoft.com/office/drawing/2014/main" id="{262B2508-E5A6-9479-8BE7-E4F0A5B4F341}"/>
                  </a:ext>
                </a:extLst>
              </p:cNvPr>
              <p:cNvSpPr txBox="1"/>
              <p:nvPr/>
            </p:nvSpPr>
            <p:spPr>
              <a:xfrm>
                <a:off x="2276273" y="4277534"/>
                <a:ext cx="234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 ≥4</m:t>
                      </m:r>
                    </m:oMath>
                  </m:oMathPara>
                </a14:m>
                <a:endParaRPr lang="tr-TR" dirty="0"/>
              </a:p>
            </p:txBody>
          </p:sp>
        </mc:Choice>
        <mc:Fallback xmlns="">
          <p:sp>
            <p:nvSpPr>
              <p:cNvPr id="7" name="TextBox 11">
                <a:extLst>
                  <a:ext uri="{FF2B5EF4-FFF2-40B4-BE49-F238E27FC236}">
                    <a16:creationId xmlns:a16="http://schemas.microsoft.com/office/drawing/2014/main" id="{262B2508-E5A6-9479-8BE7-E4F0A5B4F341}"/>
                  </a:ext>
                </a:extLst>
              </p:cNvPr>
              <p:cNvSpPr txBox="1">
                <a:spLocks noRot="1" noChangeAspect="1" noMove="1" noResize="1" noEditPoints="1" noAdjustHandles="1" noChangeArrowheads="1" noChangeShapeType="1" noTextEdit="1"/>
              </p:cNvSpPr>
              <p:nvPr/>
            </p:nvSpPr>
            <p:spPr>
              <a:xfrm>
                <a:off x="2276273" y="4277534"/>
                <a:ext cx="2349414"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12">
                <a:extLst>
                  <a:ext uri="{FF2B5EF4-FFF2-40B4-BE49-F238E27FC236}">
                    <a16:creationId xmlns:a16="http://schemas.microsoft.com/office/drawing/2014/main" id="{BE1AD1E3-BE56-F820-61DD-0ECBE38F2340}"/>
                  </a:ext>
                </a:extLst>
              </p:cNvPr>
              <p:cNvSpPr txBox="1"/>
              <p:nvPr/>
            </p:nvSpPr>
            <p:spPr>
              <a:xfrm>
                <a:off x="2276273" y="4742614"/>
                <a:ext cx="234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4 ≤10</m:t>
                      </m:r>
                    </m:oMath>
                  </m:oMathPara>
                </a14:m>
                <a:endParaRPr lang="tr-TR" dirty="0"/>
              </a:p>
            </p:txBody>
          </p:sp>
        </mc:Choice>
        <mc:Fallback xmlns="">
          <p:sp>
            <p:nvSpPr>
              <p:cNvPr id="8" name="TextBox 12">
                <a:extLst>
                  <a:ext uri="{FF2B5EF4-FFF2-40B4-BE49-F238E27FC236}">
                    <a16:creationId xmlns:a16="http://schemas.microsoft.com/office/drawing/2014/main" id="{BE1AD1E3-BE56-F820-61DD-0ECBE38F2340}"/>
                  </a:ext>
                </a:extLst>
              </p:cNvPr>
              <p:cNvSpPr txBox="1">
                <a:spLocks noRot="1" noChangeAspect="1" noMove="1" noResize="1" noEditPoints="1" noAdjustHandles="1" noChangeArrowheads="1" noChangeShapeType="1" noTextEdit="1"/>
              </p:cNvSpPr>
              <p:nvPr/>
            </p:nvSpPr>
            <p:spPr>
              <a:xfrm>
                <a:off x="2276273" y="4742614"/>
                <a:ext cx="2349414"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13">
                <a:extLst>
                  <a:ext uri="{FF2B5EF4-FFF2-40B4-BE49-F238E27FC236}">
                    <a16:creationId xmlns:a16="http://schemas.microsoft.com/office/drawing/2014/main" id="{0E4BC2C2-AF1E-0038-97FA-8FEE7FDC77AB}"/>
                  </a:ext>
                </a:extLst>
              </p:cNvPr>
              <p:cNvSpPr txBox="1"/>
              <p:nvPr/>
            </p:nvSpPr>
            <p:spPr>
              <a:xfrm>
                <a:off x="2921525" y="5210456"/>
                <a:ext cx="745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2≥6</m:t>
                      </m:r>
                    </m:oMath>
                  </m:oMathPara>
                </a14:m>
                <a:endParaRPr lang="tr-TR" dirty="0"/>
              </a:p>
            </p:txBody>
          </p:sp>
        </mc:Choice>
        <mc:Fallback xmlns="">
          <p:sp>
            <p:nvSpPr>
              <p:cNvPr id="9" name="TextBox 13">
                <a:extLst>
                  <a:ext uri="{FF2B5EF4-FFF2-40B4-BE49-F238E27FC236}">
                    <a16:creationId xmlns:a16="http://schemas.microsoft.com/office/drawing/2014/main" id="{0E4BC2C2-AF1E-0038-97FA-8FEE7FDC77AB}"/>
                  </a:ext>
                </a:extLst>
              </p:cNvPr>
              <p:cNvSpPr txBox="1">
                <a:spLocks noRot="1" noChangeAspect="1" noMove="1" noResize="1" noEditPoints="1" noAdjustHandles="1" noChangeArrowheads="1" noChangeShapeType="1" noTextEdit="1"/>
              </p:cNvSpPr>
              <p:nvPr/>
            </p:nvSpPr>
            <p:spPr>
              <a:xfrm>
                <a:off x="2921525" y="5210456"/>
                <a:ext cx="745397" cy="276999"/>
              </a:xfrm>
              <a:prstGeom prst="rect">
                <a:avLst/>
              </a:prstGeom>
              <a:blipFill>
                <a:blip r:embed="rId7"/>
                <a:stretch>
                  <a:fillRect l="-5691" r="-6504"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14">
                <a:extLst>
                  <a:ext uri="{FF2B5EF4-FFF2-40B4-BE49-F238E27FC236}">
                    <a16:creationId xmlns:a16="http://schemas.microsoft.com/office/drawing/2014/main" id="{92E10CD3-5D41-B236-A914-B027C6755005}"/>
                  </a:ext>
                </a:extLst>
              </p:cNvPr>
              <p:cNvSpPr txBox="1"/>
              <p:nvPr/>
            </p:nvSpPr>
            <p:spPr>
              <a:xfrm>
                <a:off x="2921525" y="5609617"/>
                <a:ext cx="8736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2≤20</m:t>
                      </m:r>
                    </m:oMath>
                  </m:oMathPara>
                </a14:m>
                <a:endParaRPr lang="tr-TR" dirty="0"/>
              </a:p>
            </p:txBody>
          </p:sp>
        </mc:Choice>
        <mc:Fallback xmlns="">
          <p:sp>
            <p:nvSpPr>
              <p:cNvPr id="10" name="TextBox 14">
                <a:extLst>
                  <a:ext uri="{FF2B5EF4-FFF2-40B4-BE49-F238E27FC236}">
                    <a16:creationId xmlns:a16="http://schemas.microsoft.com/office/drawing/2014/main" id="{92E10CD3-5D41-B236-A914-B027C6755005}"/>
                  </a:ext>
                </a:extLst>
              </p:cNvPr>
              <p:cNvSpPr txBox="1">
                <a:spLocks noRot="1" noChangeAspect="1" noMove="1" noResize="1" noEditPoints="1" noAdjustHandles="1" noChangeArrowheads="1" noChangeShapeType="1" noTextEdit="1"/>
              </p:cNvSpPr>
              <p:nvPr/>
            </p:nvSpPr>
            <p:spPr>
              <a:xfrm>
                <a:off x="2921525" y="5609617"/>
                <a:ext cx="873637" cy="276999"/>
              </a:xfrm>
              <a:prstGeom prst="rect">
                <a:avLst/>
              </a:prstGeom>
              <a:blipFill>
                <a:blip r:embed="rId8"/>
                <a:stretch>
                  <a:fillRect l="-4861" r="-5556"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5F1EF98A-EE54-D2C8-A611-EF4604148042}"/>
                  </a:ext>
                </a:extLst>
              </p:cNvPr>
              <p:cNvSpPr txBox="1"/>
              <p:nvPr/>
            </p:nvSpPr>
            <p:spPr>
              <a:xfrm>
                <a:off x="3997425" y="5205121"/>
                <a:ext cx="745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3≥6</m:t>
                      </m:r>
                    </m:oMath>
                  </m:oMathPara>
                </a14:m>
                <a:endParaRPr lang="tr-TR" dirty="0"/>
              </a:p>
            </p:txBody>
          </p:sp>
        </mc:Choice>
        <mc:Fallback xmlns="">
          <p:sp>
            <p:nvSpPr>
              <p:cNvPr id="11" name="TextBox 15">
                <a:extLst>
                  <a:ext uri="{FF2B5EF4-FFF2-40B4-BE49-F238E27FC236}">
                    <a16:creationId xmlns:a16="http://schemas.microsoft.com/office/drawing/2014/main" id="{5F1EF98A-EE54-D2C8-A611-EF4604148042}"/>
                  </a:ext>
                </a:extLst>
              </p:cNvPr>
              <p:cNvSpPr txBox="1">
                <a:spLocks noRot="1" noChangeAspect="1" noMove="1" noResize="1" noEditPoints="1" noAdjustHandles="1" noChangeArrowheads="1" noChangeShapeType="1" noTextEdit="1"/>
              </p:cNvSpPr>
              <p:nvPr/>
            </p:nvSpPr>
            <p:spPr>
              <a:xfrm>
                <a:off x="3997425" y="5205121"/>
                <a:ext cx="745397" cy="276999"/>
              </a:xfrm>
              <a:prstGeom prst="rect">
                <a:avLst/>
              </a:prstGeom>
              <a:blipFill>
                <a:blip r:embed="rId9"/>
                <a:stretch>
                  <a:fillRect l="-6557" r="-6557"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TextBox 16">
                <a:extLst>
                  <a:ext uri="{FF2B5EF4-FFF2-40B4-BE49-F238E27FC236}">
                    <a16:creationId xmlns:a16="http://schemas.microsoft.com/office/drawing/2014/main" id="{E08B8A9C-E651-292C-BE8D-02E99CF7EFBB}"/>
                  </a:ext>
                </a:extLst>
              </p:cNvPr>
              <p:cNvSpPr txBox="1"/>
              <p:nvPr/>
            </p:nvSpPr>
            <p:spPr>
              <a:xfrm>
                <a:off x="3955462" y="5613757"/>
                <a:ext cx="8736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3≤20</m:t>
                      </m:r>
                    </m:oMath>
                  </m:oMathPara>
                </a14:m>
                <a:endParaRPr lang="tr-TR" dirty="0"/>
              </a:p>
            </p:txBody>
          </p:sp>
        </mc:Choice>
        <mc:Fallback xmlns="">
          <p:sp>
            <p:nvSpPr>
              <p:cNvPr id="12" name="TextBox 16">
                <a:extLst>
                  <a:ext uri="{FF2B5EF4-FFF2-40B4-BE49-F238E27FC236}">
                    <a16:creationId xmlns:a16="http://schemas.microsoft.com/office/drawing/2014/main" id="{E08B8A9C-E651-292C-BE8D-02E99CF7EFBB}"/>
                  </a:ext>
                </a:extLst>
              </p:cNvPr>
              <p:cNvSpPr txBox="1">
                <a:spLocks noRot="1" noChangeAspect="1" noMove="1" noResize="1" noEditPoints="1" noAdjustHandles="1" noChangeArrowheads="1" noChangeShapeType="1" noTextEdit="1"/>
              </p:cNvSpPr>
              <p:nvPr/>
            </p:nvSpPr>
            <p:spPr>
              <a:xfrm>
                <a:off x="3955462" y="5613757"/>
                <a:ext cx="873637" cy="276999"/>
              </a:xfrm>
              <a:prstGeom prst="rect">
                <a:avLst/>
              </a:prstGeom>
              <a:blipFill>
                <a:blip r:embed="rId10"/>
                <a:stretch>
                  <a:fillRect l="-5594" r="-5594"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TextBox 17">
                <a:extLst>
                  <a:ext uri="{FF2B5EF4-FFF2-40B4-BE49-F238E27FC236}">
                    <a16:creationId xmlns:a16="http://schemas.microsoft.com/office/drawing/2014/main" id="{88434BCF-3F34-ADE9-D8E8-38964543F4E1}"/>
                  </a:ext>
                </a:extLst>
              </p:cNvPr>
              <p:cNvSpPr txBox="1"/>
              <p:nvPr/>
            </p:nvSpPr>
            <p:spPr>
              <a:xfrm>
                <a:off x="2889466" y="6166670"/>
                <a:ext cx="1811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m:t>
                      </m:r>
                      <m:r>
                        <a:rPr lang="tr-TR" b="0" i="1" smtClean="0">
                          <a:latin typeface="Cambria Math" panose="02040503050406030204" pitchFamily="18" charset="0"/>
                        </a:rPr>
                        <m:t>𝑥</m:t>
                      </m:r>
                      <m:r>
                        <a:rPr lang="tr-TR" b="0" i="1" smtClean="0">
                          <a:latin typeface="Cambria Math" panose="02040503050406030204" pitchFamily="18" charset="0"/>
                        </a:rPr>
                        <m:t>2,</m:t>
                      </m:r>
                      <m:r>
                        <a:rPr lang="tr-TR" b="0" i="1" smtClean="0">
                          <a:latin typeface="Cambria Math" panose="02040503050406030204" pitchFamily="18" charset="0"/>
                        </a:rPr>
                        <m:t>𝑥</m:t>
                      </m:r>
                      <m:r>
                        <a:rPr lang="tr-TR" b="0" i="1" smtClean="0">
                          <a:latin typeface="Cambria Math" panose="02040503050406030204" pitchFamily="18" charset="0"/>
                        </a:rPr>
                        <m:t>3,</m:t>
                      </m:r>
                      <m:r>
                        <a:rPr lang="tr-TR" b="0" i="1" smtClean="0">
                          <a:latin typeface="Cambria Math" panose="02040503050406030204" pitchFamily="18" charset="0"/>
                        </a:rPr>
                        <m:t>𝑥</m:t>
                      </m:r>
                      <m:r>
                        <a:rPr lang="tr-TR" b="0" i="1" smtClean="0">
                          <a:latin typeface="Cambria Math" panose="02040503050406030204" pitchFamily="18" charset="0"/>
                        </a:rPr>
                        <m:t>4 ≥0</m:t>
                      </m:r>
                    </m:oMath>
                  </m:oMathPara>
                </a14:m>
                <a:endParaRPr lang="tr-TR" dirty="0"/>
              </a:p>
            </p:txBody>
          </p:sp>
        </mc:Choice>
        <mc:Fallback xmlns="">
          <p:sp>
            <p:nvSpPr>
              <p:cNvPr id="13" name="TextBox 17">
                <a:extLst>
                  <a:ext uri="{FF2B5EF4-FFF2-40B4-BE49-F238E27FC236}">
                    <a16:creationId xmlns:a16="http://schemas.microsoft.com/office/drawing/2014/main" id="{88434BCF-3F34-ADE9-D8E8-38964543F4E1}"/>
                  </a:ext>
                </a:extLst>
              </p:cNvPr>
              <p:cNvSpPr txBox="1">
                <a:spLocks noRot="1" noChangeAspect="1" noMove="1" noResize="1" noEditPoints="1" noAdjustHandles="1" noChangeArrowheads="1" noChangeShapeType="1" noTextEdit="1"/>
              </p:cNvSpPr>
              <p:nvPr/>
            </p:nvSpPr>
            <p:spPr>
              <a:xfrm>
                <a:off x="2889466" y="6166670"/>
                <a:ext cx="1811393" cy="276999"/>
              </a:xfrm>
              <a:prstGeom prst="rect">
                <a:avLst/>
              </a:prstGeom>
              <a:blipFill>
                <a:blip r:embed="rId11"/>
                <a:stretch>
                  <a:fillRect l="-2357" r="-2357"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12FD6863-9C5B-B011-CDB9-5EC3445FA4E6}"/>
                  </a:ext>
                </a:extLst>
              </p:cNvPr>
              <p:cNvSpPr txBox="1"/>
              <p:nvPr/>
            </p:nvSpPr>
            <p:spPr>
              <a:xfrm>
                <a:off x="1919827" y="2125034"/>
                <a:ext cx="5562064" cy="36933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=480 </m:t>
                      </m:r>
                      <m:r>
                        <a:rPr lang="tr-TR" i="1">
                          <a:latin typeface="Cambria Math" panose="02040503050406030204" pitchFamily="18" charset="0"/>
                        </a:rPr>
                        <m:t>𝑥</m:t>
                      </m:r>
                      <m:r>
                        <a:rPr lang="tr-TR" i="1">
                          <a:latin typeface="Cambria Math" panose="02040503050406030204" pitchFamily="18" charset="0"/>
                        </a:rPr>
                        <m:t>1+200 </m:t>
                      </m:r>
                      <m:r>
                        <a:rPr lang="tr-TR" i="1">
                          <a:latin typeface="Cambria Math" panose="02040503050406030204" pitchFamily="18" charset="0"/>
                        </a:rPr>
                        <m:t>𝑥</m:t>
                      </m:r>
                      <m:r>
                        <a:rPr lang="tr-TR" i="1">
                          <a:latin typeface="Cambria Math" panose="02040503050406030204" pitchFamily="18" charset="0"/>
                        </a:rPr>
                        <m:t>2+160 </m:t>
                      </m:r>
                      <m:r>
                        <a:rPr lang="tr-TR" i="1">
                          <a:latin typeface="Cambria Math" panose="02040503050406030204" pitchFamily="18" charset="0"/>
                        </a:rPr>
                        <m:t>𝑥</m:t>
                      </m:r>
                      <m:r>
                        <a:rPr lang="tr-TR" i="1">
                          <a:latin typeface="Cambria Math" panose="02040503050406030204" pitchFamily="18" charset="0"/>
                        </a:rPr>
                        <m:t>3+100 </m:t>
                      </m:r>
                      <m:r>
                        <a:rPr lang="tr-TR" i="1">
                          <a:latin typeface="Cambria Math" panose="02040503050406030204" pitchFamily="18" charset="0"/>
                        </a:rPr>
                        <m:t>𝑥</m:t>
                      </m:r>
                      <m:r>
                        <a:rPr lang="tr-TR" i="1">
                          <a:latin typeface="Cambria Math" panose="02040503050406030204" pitchFamily="18" charset="0"/>
                        </a:rPr>
                        <m:t>4</m:t>
                      </m:r>
                    </m:oMath>
                  </m:oMathPara>
                </a14:m>
                <a:endParaRPr lang="tr-TR" dirty="0"/>
              </a:p>
            </p:txBody>
          </p:sp>
        </mc:Choice>
        <mc:Fallback xmlns="">
          <p:sp>
            <p:nvSpPr>
              <p:cNvPr id="15" name="Metin kutusu 14">
                <a:extLst>
                  <a:ext uri="{FF2B5EF4-FFF2-40B4-BE49-F238E27FC236}">
                    <a16:creationId xmlns:a16="http://schemas.microsoft.com/office/drawing/2014/main" id="{12FD6863-9C5B-B011-CDB9-5EC3445FA4E6}"/>
                  </a:ext>
                </a:extLst>
              </p:cNvPr>
              <p:cNvSpPr txBox="1">
                <a:spLocks noRot="1" noChangeAspect="1" noMove="1" noResize="1" noEditPoints="1" noAdjustHandles="1" noChangeArrowheads="1" noChangeShapeType="1" noTextEdit="1"/>
              </p:cNvSpPr>
              <p:nvPr/>
            </p:nvSpPr>
            <p:spPr>
              <a:xfrm>
                <a:off x="1919827" y="2125034"/>
                <a:ext cx="5562064" cy="369332"/>
              </a:xfrm>
              <a:prstGeom prst="rect">
                <a:avLst/>
              </a:prstGeom>
              <a:blipFill>
                <a:blip r:embed="rId12"/>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33108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D7FCD93-5D6E-4B2F-FBB3-0C0F1A140156}"/>
              </a:ext>
            </a:extLst>
          </p:cNvPr>
          <p:cNvSpPr>
            <a:spLocks noGrp="1"/>
          </p:cNvSpPr>
          <p:nvPr>
            <p:ph idx="1"/>
          </p:nvPr>
        </p:nvSpPr>
        <p:spPr/>
        <p:txBody>
          <a:bodyPr/>
          <a:lstStyle/>
          <a:p>
            <a:r>
              <a:rPr lang="tr-TR" dirty="0">
                <a:effectLst/>
              </a:rPr>
              <a:t>Aron kimya aşağıdaki özelliklere sahip bir ürün üretmektedir. </a:t>
            </a:r>
          </a:p>
          <a:p>
            <a:pPr>
              <a:lnSpc>
                <a:spcPct val="100000"/>
              </a:lnSpc>
              <a:buFont typeface="Arial" panose="020B0604020202020204" pitchFamily="34" charset="0"/>
              <a:buChar char="•"/>
            </a:pPr>
            <a:r>
              <a:rPr lang="tr-TR" dirty="0">
                <a:effectLst/>
              </a:rPr>
              <a:t>Yanma noktası ≥ 270</a:t>
            </a:r>
          </a:p>
          <a:p>
            <a:pPr>
              <a:lnSpc>
                <a:spcPct val="100000"/>
              </a:lnSpc>
              <a:buFont typeface="Arial" panose="020B0604020202020204" pitchFamily="34" charset="0"/>
              <a:buChar char="•"/>
            </a:pPr>
            <a:r>
              <a:rPr lang="tr-TR" dirty="0">
                <a:effectLst/>
              </a:rPr>
              <a:t>Özgül ağırlığı ≤ 2.0</a:t>
            </a:r>
          </a:p>
          <a:p>
            <a:pPr>
              <a:lnSpc>
                <a:spcPct val="100000"/>
              </a:lnSpc>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α</a:t>
            </a:r>
            <a:r>
              <a:rPr lang="tr-TR" dirty="0">
                <a:effectLst/>
              </a:rPr>
              <a:t> muhtevası ≤  % 10 (hacim olarak)</a:t>
            </a:r>
          </a:p>
          <a:p>
            <a:pPr>
              <a:lnSpc>
                <a:spcPct val="100000"/>
              </a:lnSpc>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β</a:t>
            </a:r>
            <a:r>
              <a:rPr lang="tr-TR" dirty="0">
                <a:effectLst/>
              </a:rPr>
              <a:t> muhtevası ≤  % 4 (hacim olarak)</a:t>
            </a:r>
          </a:p>
          <a:p>
            <a:pPr>
              <a:lnSpc>
                <a:spcPct val="100000"/>
              </a:lnSpc>
              <a:buFont typeface="Arial" panose="020B0604020202020204" pitchFamily="34" charset="0"/>
              <a:buChar char="•"/>
            </a:pPr>
            <a:r>
              <a:rPr lang="tr-TR" dirty="0">
                <a:effectLst/>
              </a:rPr>
              <a:t>İşletmenin ürün listesi sırasıyla 16 ₺ , 20 ₺ ve 25 ₺ olan A, B, C ara mallarından elde edilmektedir. </a:t>
            </a:r>
          </a:p>
          <a:p>
            <a:pPr>
              <a:lnSpc>
                <a:spcPct val="100000"/>
              </a:lnSpc>
            </a:pPr>
            <a:r>
              <a:rPr lang="tr-TR" dirty="0">
                <a:effectLst/>
              </a:rPr>
              <a:t>Bu üç ara malın ürün özellikleri Tabloda verildiği şekildedir. </a:t>
            </a:r>
          </a:p>
          <a:p>
            <a:pPr>
              <a:lnSpc>
                <a:spcPct val="100000"/>
              </a:lnSpc>
            </a:pPr>
            <a:endParaRPr lang="tr-TR" dirty="0">
              <a:effectLst/>
            </a:endParaRPr>
          </a:p>
          <a:p>
            <a:r>
              <a:rPr lang="tr-TR" dirty="0">
                <a:effectLst/>
              </a:rPr>
              <a:t>Üretici yukardaki koşullara uygun olarak ürününün en düşük maliyette üretmek istemektedir. </a:t>
            </a:r>
            <a:r>
              <a:rPr lang="tr-TR">
                <a:effectLst/>
              </a:rPr>
              <a:t>Buna  göre </a:t>
            </a:r>
            <a:r>
              <a:rPr lang="tr-TR" dirty="0">
                <a:effectLst/>
              </a:rPr>
              <a:t>problemin doğrusal modelini kurunuz. </a:t>
            </a:r>
          </a:p>
          <a:p>
            <a:endParaRPr lang="tr-TR" dirty="0"/>
          </a:p>
        </p:txBody>
      </p:sp>
      <p:sp>
        <p:nvSpPr>
          <p:cNvPr id="3" name="Başlık 2">
            <a:extLst>
              <a:ext uri="{FF2B5EF4-FFF2-40B4-BE49-F238E27FC236}">
                <a16:creationId xmlns:a16="http://schemas.microsoft.com/office/drawing/2014/main" id="{0A73ED7D-693E-02F4-DEE2-FECD8669D9D3}"/>
              </a:ext>
            </a:extLst>
          </p:cNvPr>
          <p:cNvSpPr>
            <a:spLocks noGrp="1"/>
          </p:cNvSpPr>
          <p:nvPr>
            <p:ph type="title"/>
          </p:nvPr>
        </p:nvSpPr>
        <p:spPr/>
        <p:txBody>
          <a:bodyPr/>
          <a:lstStyle/>
          <a:p>
            <a:r>
              <a:rPr lang="tr-TR" dirty="0"/>
              <a:t>Karışım Problemleri: Aron Kimya</a:t>
            </a:r>
          </a:p>
        </p:txBody>
      </p:sp>
      <p:pic>
        <p:nvPicPr>
          <p:cNvPr id="5" name="Resim 4">
            <a:extLst>
              <a:ext uri="{FF2B5EF4-FFF2-40B4-BE49-F238E27FC236}">
                <a16:creationId xmlns:a16="http://schemas.microsoft.com/office/drawing/2014/main" id="{9AC2E5B7-A157-B56A-5E3A-58B94956BF2E}"/>
              </a:ext>
            </a:extLst>
          </p:cNvPr>
          <p:cNvPicPr>
            <a:picLocks noChangeAspect="1"/>
          </p:cNvPicPr>
          <p:nvPr/>
        </p:nvPicPr>
        <p:blipFill>
          <a:blip r:embed="rId2"/>
          <a:stretch>
            <a:fillRect/>
          </a:stretch>
        </p:blipFill>
        <p:spPr>
          <a:xfrm>
            <a:off x="2987824" y="4869160"/>
            <a:ext cx="2952328" cy="1222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81964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11548</TotalTime>
  <Words>5287</Words>
  <Application>Microsoft Office PowerPoint</Application>
  <PresentationFormat>On-screen Show (4:3)</PresentationFormat>
  <Paragraphs>489</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굴림체</vt:lpstr>
      <vt:lpstr>Arial</vt:lpstr>
      <vt:lpstr>Times New Roman</vt:lpstr>
      <vt:lpstr>Calibri Light</vt:lpstr>
      <vt:lpstr>Malgun Gothic</vt:lpstr>
      <vt:lpstr>Cambria Math</vt:lpstr>
      <vt:lpstr>Lucida Handwriting</vt:lpstr>
      <vt:lpstr>Office 테마</vt:lpstr>
      <vt:lpstr>PowerPoint Presentation</vt:lpstr>
      <vt:lpstr>DP Nedir? </vt:lpstr>
      <vt:lpstr>Matematiksel Görünümü</vt:lpstr>
      <vt:lpstr>Modelleme Örnekleri</vt:lpstr>
      <vt:lpstr>Kimya Fabrikası</vt:lpstr>
      <vt:lpstr>Reklam Seçimi</vt:lpstr>
      <vt:lpstr>Reklam Seçimi</vt:lpstr>
      <vt:lpstr>Reklam Alternatif</vt:lpstr>
      <vt:lpstr>Karışım Problemleri: Aron Kimya</vt:lpstr>
      <vt:lpstr>Karışım Problemleri: Aron Kimya</vt:lpstr>
      <vt:lpstr>Süt Fabrikası</vt:lpstr>
      <vt:lpstr>Maysa Şirketi</vt:lpstr>
      <vt:lpstr>Maysa Şirketi</vt:lpstr>
      <vt:lpstr>Boytaş</vt:lpstr>
      <vt:lpstr>Boytaş</vt:lpstr>
      <vt:lpstr>Biçki Makinesi</vt:lpstr>
      <vt:lpstr>Yatırım Portföyü</vt:lpstr>
      <vt:lpstr>PowerPoint Presentation</vt:lpstr>
      <vt:lpstr>PowerPoint Presentation</vt:lpstr>
      <vt:lpstr>Makine Satın Alma</vt:lpstr>
      <vt:lpstr>Makine Satın Alma</vt:lpstr>
      <vt:lpstr>Makine Satın Alma</vt:lpstr>
      <vt:lpstr>Yatırım</vt:lpstr>
      <vt:lpstr>Yatırım</vt:lpstr>
      <vt:lpstr>Kalite Kontrol</vt:lpstr>
      <vt:lpstr>Kalite Kontrol</vt:lpstr>
      <vt:lpstr>KamyoncuM: Üretim Oranları</vt:lpstr>
      <vt:lpstr>KamyoncuM: Üretim Oranları</vt:lpstr>
      <vt:lpstr>Üretim</vt:lpstr>
      <vt:lpstr>Üretim</vt:lpstr>
      <vt:lpstr>Üretim</vt:lpstr>
      <vt:lpstr>Üretim</vt:lpstr>
      <vt:lpstr>Dönem Sonu Stok ve Yok Satma</vt:lpstr>
      <vt:lpstr>Dönem Sonu Stok ve Yok Satma</vt:lpstr>
      <vt:lpstr>Dönem Sonu Stok ve Yok Satma</vt:lpstr>
      <vt:lpstr>Kesikli/Parçalı Amaç Fonksiyonlu Problem Tipi için Açıklama  Bir sonraki örnek, amaç fonksiyonunun kesikli bir fonksiyon olarak          tanımlanması durumunda, nasıl bir modelleme yöntemi takip edileceğini   açıklaması adına önemli bir örnektir.  </vt:lpstr>
      <vt:lpstr>Üretim Planlama Problemi - Kesikli Amaç Fonksiyonu</vt:lpstr>
      <vt:lpstr>Üretim Planlama Problemi - Kesikli Amaç Fonksiyonu</vt:lpstr>
      <vt:lpstr>Üretim Planlama Problemi - Kesikli Amaç Fonksiyonu</vt:lpstr>
      <vt:lpstr>Vinç ile Taşıma</vt:lpstr>
      <vt:lpstr>Tarım Planlaması</vt:lpstr>
      <vt:lpstr>Tarım Planlaması</vt:lpstr>
      <vt:lpstr>Tarım Planlaması</vt:lpstr>
      <vt:lpstr>Tedarik Problemi</vt:lpstr>
      <vt:lpstr>Tedarik Problemi</vt:lpstr>
      <vt:lpstr>Tedarik Problemi</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F. Hocaoğlu</cp:lastModifiedBy>
  <cp:revision>113</cp:revision>
  <dcterms:created xsi:type="dcterms:W3CDTF">2010-02-01T08:03:16Z</dcterms:created>
  <dcterms:modified xsi:type="dcterms:W3CDTF">2025-02-19T03:58:24Z</dcterms:modified>
  <cp:category>www.slidemembers.com</cp:category>
</cp:coreProperties>
</file>